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43"/>
  </p:notesMasterIdLst>
  <p:sldIdLst>
    <p:sldId id="322" r:id="rId2"/>
    <p:sldId id="373" r:id="rId3"/>
    <p:sldId id="362" r:id="rId4"/>
    <p:sldId id="371" r:id="rId5"/>
    <p:sldId id="363" r:id="rId6"/>
    <p:sldId id="326" r:id="rId7"/>
    <p:sldId id="372" r:id="rId8"/>
    <p:sldId id="386" r:id="rId9"/>
    <p:sldId id="330" r:id="rId10"/>
    <p:sldId id="364" r:id="rId11"/>
    <p:sldId id="374" r:id="rId12"/>
    <p:sldId id="365" r:id="rId13"/>
    <p:sldId id="331" r:id="rId14"/>
    <p:sldId id="366" r:id="rId15"/>
    <p:sldId id="369" r:id="rId16"/>
    <p:sldId id="380" r:id="rId17"/>
    <p:sldId id="367" r:id="rId18"/>
    <p:sldId id="370" r:id="rId19"/>
    <p:sldId id="383" r:id="rId20"/>
    <p:sldId id="368" r:id="rId21"/>
    <p:sldId id="378" r:id="rId22"/>
    <p:sldId id="379" r:id="rId23"/>
    <p:sldId id="328" r:id="rId24"/>
    <p:sldId id="375" r:id="rId25"/>
    <p:sldId id="329" r:id="rId26"/>
    <p:sldId id="359" r:id="rId27"/>
    <p:sldId id="389" r:id="rId28"/>
    <p:sldId id="385" r:id="rId29"/>
    <p:sldId id="334" r:id="rId30"/>
    <p:sldId id="336" r:id="rId31"/>
    <p:sldId id="376" r:id="rId32"/>
    <p:sldId id="377" r:id="rId33"/>
    <p:sldId id="381" r:id="rId34"/>
    <p:sldId id="382" r:id="rId35"/>
    <p:sldId id="360" r:id="rId36"/>
    <p:sldId id="361" r:id="rId37"/>
    <p:sldId id="337" r:id="rId38"/>
    <p:sldId id="338" r:id="rId39"/>
    <p:sldId id="384" r:id="rId40"/>
    <p:sldId id="387" r:id="rId41"/>
    <p:sldId id="340"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0" autoAdjust="0"/>
    <p:restoredTop sz="96809" autoAdjust="0"/>
  </p:normalViewPr>
  <p:slideViewPr>
    <p:cSldViewPr>
      <p:cViewPr>
        <p:scale>
          <a:sx n="50" d="100"/>
          <a:sy n="50" d="100"/>
        </p:scale>
        <p:origin x="-1256" y="-30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9476"/>
    </p:cViewPr>
  </p:sorterViewPr>
  <p:notesViewPr>
    <p:cSldViewPr>
      <p:cViewPr varScale="1">
        <p:scale>
          <a:sx n="48" d="100"/>
          <a:sy n="48" d="100"/>
        </p:scale>
        <p:origin x="-2200" y="-6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3DD4F1-9089-41FF-AB16-DE0BD76FBD51}" type="datetimeFigureOut">
              <a:rPr lang="ru-RU" smtClean="0"/>
              <a:pPr/>
              <a:t>08.04.2019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2E8C9D-DB06-4DF8-8F85-514090721986}"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DD2E8C9D-DB06-4DF8-8F85-514090721986}"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4C153B1D-4361-40F6-A8D5-DFC9F8BF42A1}" type="slidenum">
              <a:rPr lang="ru-RU" smtClean="0"/>
              <a:pPr/>
              <a:t>‹#›</a:t>
            </a:fld>
            <a:endParaRPr lang="ru-RU"/>
          </a:p>
        </p:txBody>
      </p:sp>
    </p:spTree>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C153B1D-4361-40F6-A8D5-DFC9F8BF42A1}" type="slidenum">
              <a:rPr lang="ru-RU" smtClean="0"/>
              <a:pPr/>
              <a:t>‹#›</a:t>
            </a:fld>
            <a:endParaRPr lang="ru-RU"/>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C153B1D-4361-40F6-A8D5-DFC9F8BF42A1}" type="slidenum">
              <a:rPr lang="ru-RU" smtClean="0"/>
              <a:pPr/>
              <a:t>‹#›</a:t>
            </a:fld>
            <a:endParaRPr lang="ru-RU"/>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C153B1D-4361-40F6-A8D5-DFC9F8BF42A1}" type="slidenum">
              <a:rPr lang="ru-RU" smtClean="0"/>
              <a:pPr/>
              <a:t>‹#›</a:t>
            </a:fld>
            <a:endParaRPr lang="ru-RU"/>
          </a:p>
        </p:txBody>
      </p:sp>
    </p:spTree>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C153B1D-4361-40F6-A8D5-DFC9F8BF42A1}" type="slidenum">
              <a:rPr lang="ru-RU" smtClean="0"/>
              <a:pPr/>
              <a:t>‹#›</a:t>
            </a:fld>
            <a:endParaRPr lang="ru-RU"/>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C153B1D-4361-40F6-A8D5-DFC9F8BF42A1}" type="slidenum">
              <a:rPr lang="ru-RU" smtClean="0"/>
              <a:pPr/>
              <a:t>‹#›</a:t>
            </a:fld>
            <a:endParaRPr lang="ru-RU"/>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C153B1D-4361-40F6-A8D5-DFC9F8BF42A1}" type="slidenum">
              <a:rPr lang="ru-RU" smtClean="0"/>
              <a:pPr/>
              <a:t>‹#›</a:t>
            </a:fld>
            <a:endParaRPr lang="ru-RU"/>
          </a:p>
        </p:txBody>
      </p:sp>
    </p:spTree>
  </p:cSld>
  <p:clrMapOvr>
    <a:masterClrMapping/>
  </p:clrMapOvr>
  <p:transition spd="slow">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C153B1D-4361-40F6-A8D5-DFC9F8BF42A1}" type="slidenum">
              <a:rPr lang="ru-RU" smtClean="0"/>
              <a:pPr/>
              <a:t>‹#›</a:t>
            </a:fld>
            <a:endParaRPr lang="ru-RU"/>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C153B1D-4361-40F6-A8D5-DFC9F8BF42A1}" type="slidenum">
              <a:rPr lang="ru-RU" smtClean="0"/>
              <a:pPr/>
              <a:t>‹#›</a:t>
            </a:fld>
            <a:endParaRPr lang="ru-RU"/>
          </a:p>
        </p:txBody>
      </p:sp>
    </p:spTree>
  </p:cSld>
  <p:clrMapOvr>
    <a:masterClrMapping/>
  </p:clrMapOvr>
  <p:transition spd="slow">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C153B1D-4361-40F6-A8D5-DFC9F8BF42A1}" type="slidenum">
              <a:rPr lang="ru-RU" smtClean="0"/>
              <a:pPr/>
              <a:t>‹#›</a:t>
            </a:fld>
            <a:endParaRPr lang="ru-RU"/>
          </a:p>
        </p:txBody>
      </p:sp>
    </p:spTree>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F1D49BB-E555-4614-9B48-DE866200CF3E}" type="datetimeFigureOut">
              <a:rPr lang="ru-RU" smtClean="0"/>
              <a:pPr/>
              <a:t>08.04.2019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4C153B1D-4361-40F6-A8D5-DFC9F8BF42A1}"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F1D49BB-E555-4614-9B48-DE866200CF3E}" type="datetimeFigureOut">
              <a:rPr lang="ru-RU" smtClean="0"/>
              <a:pPr/>
              <a:t>08.04.2019</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C153B1D-4361-40F6-A8D5-DFC9F8BF42A1}"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slow">
    <p:wipe dir="d"/>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oshkolu.ru/user/Olgas28/file/2233790/"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ideo" Target="file:///C:\Users\&#1052;&#1080;&#1093;&#1077;&#1077;&#1074;&#1072;\Documents\&#1043;&#1052;&#1054;%20&#1072;&#1087;&#1088;&#1077;&#1083;&#1100;%202019\3.av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34 - Ольга Васильевна Смирнова">
            <a:hlinkClick r:id="rId3" tooltip="далее"/>
          </p:cNvPr>
          <p:cNvPicPr>
            <a:picLocks noChangeAspect="1" noChangeArrowheads="1"/>
          </p:cNvPicPr>
          <p:nvPr/>
        </p:nvPicPr>
        <p:blipFill>
          <a:blip r:embed="rId4" cstate="print"/>
          <a:srcRect/>
          <a:stretch>
            <a:fillRect/>
          </a:stretch>
        </p:blipFill>
        <p:spPr bwMode="auto">
          <a:xfrm>
            <a:off x="-290852" y="0"/>
            <a:ext cx="9434852" cy="6858000"/>
          </a:xfrm>
          <a:prstGeom prst="rect">
            <a:avLst/>
          </a:prstGeom>
          <a:noFill/>
        </p:spPr>
      </p:pic>
      <p:sp>
        <p:nvSpPr>
          <p:cNvPr id="10" name="TextBox 9"/>
          <p:cNvSpPr txBox="1"/>
          <p:nvPr/>
        </p:nvSpPr>
        <p:spPr>
          <a:xfrm>
            <a:off x="0" y="1285860"/>
            <a:ext cx="6715140" cy="2062103"/>
          </a:xfrm>
          <a:prstGeom prst="rect">
            <a:avLst/>
          </a:prstGeom>
          <a:noFill/>
          <a:ln>
            <a:noFill/>
          </a:ln>
        </p:spPr>
        <p:txBody>
          <a:bodyPr wrap="square" rtlCol="0">
            <a:spAutoFit/>
          </a:bodyPr>
          <a:lstStyle/>
          <a:p>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Муниципальное дошкольное образовательное учреждение </a:t>
            </a:r>
          </a:p>
          <a:p>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детский сад  общеразвивающего </a:t>
            </a:r>
          </a:p>
          <a:p>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вида  №28 «Петушок»</a:t>
            </a: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7108" name="Picture 4" descr="Петушок"/>
          <p:cNvPicPr>
            <a:picLocks noChangeAspect="1" noChangeArrowheads="1"/>
          </p:cNvPicPr>
          <p:nvPr/>
        </p:nvPicPr>
        <p:blipFill>
          <a:blip r:embed="rId5" cstate="print"/>
          <a:srcRect/>
          <a:stretch>
            <a:fillRect/>
          </a:stretch>
        </p:blipFill>
        <p:spPr bwMode="auto">
          <a:xfrm>
            <a:off x="7143768" y="0"/>
            <a:ext cx="2000232" cy="2689388"/>
          </a:xfrm>
          <a:prstGeom prst="rect">
            <a:avLst/>
          </a:prstGeom>
          <a:noFill/>
        </p:spPr>
      </p:pic>
      <p:pic>
        <p:nvPicPr>
          <p:cNvPr id="5" name="Picture 3"/>
          <p:cNvPicPr>
            <a:picLocks noChangeAspect="1" noChangeArrowheads="1"/>
          </p:cNvPicPr>
          <p:nvPr/>
        </p:nvPicPr>
        <p:blipFill>
          <a:blip r:embed="rId6" cstate="print"/>
          <a:srcRect/>
          <a:stretch>
            <a:fillRect/>
          </a:stretch>
        </p:blipFill>
        <p:spPr bwMode="auto">
          <a:xfrm flipH="1">
            <a:off x="5191065" y="3893299"/>
            <a:ext cx="3952935" cy="2964701"/>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642918"/>
          </a:xfrm>
        </p:spPr>
        <p:txBody>
          <a:bodyPr>
            <a:noAutofit/>
          </a:bodyPr>
          <a:lstStyle/>
          <a:p>
            <a:pPr algn="ctr"/>
            <a:r>
              <a:rPr lang="ru-RU" sz="4000" b="1" dirty="0" smtClean="0">
                <a:solidFill>
                  <a:srgbClr val="C00000"/>
                </a:solidFill>
              </a:rPr>
              <a:t>Предметно-развивающая среда</a:t>
            </a:r>
            <a:endParaRPr lang="ru-RU" sz="4000" b="1" dirty="0">
              <a:solidFill>
                <a:srgbClr val="C00000"/>
              </a:solidFill>
            </a:endParaRPr>
          </a:p>
        </p:txBody>
      </p:sp>
      <p:sp>
        <p:nvSpPr>
          <p:cNvPr id="3" name="Содержимое 2"/>
          <p:cNvSpPr>
            <a:spLocks noGrp="1"/>
          </p:cNvSpPr>
          <p:nvPr>
            <p:ph idx="1"/>
          </p:nvPr>
        </p:nvSpPr>
        <p:spPr>
          <a:xfrm>
            <a:off x="457200" y="1071546"/>
            <a:ext cx="8229600" cy="5253054"/>
          </a:xfrm>
        </p:spPr>
        <p:txBody>
          <a:bodyPr>
            <a:normAutofit lnSpcReduction="10000"/>
          </a:bodyPr>
          <a:lstStyle/>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r>
              <a:rPr lang="ru-RU" b="1" dirty="0" smtClean="0">
                <a:solidFill>
                  <a:srgbClr val="002060"/>
                </a:solidFill>
              </a:rPr>
              <a:t>Атрибутика для </a:t>
            </a:r>
          </a:p>
          <a:p>
            <a:pPr>
              <a:buNone/>
            </a:pPr>
            <a:r>
              <a:rPr lang="ru-RU" b="1" dirty="0" smtClean="0">
                <a:solidFill>
                  <a:srgbClr val="002060"/>
                </a:solidFill>
              </a:rPr>
              <a:t>сюжетно-ролевых игр</a:t>
            </a:r>
            <a:endParaRPr lang="ru-RU" b="1" dirty="0">
              <a:solidFill>
                <a:srgbClr val="002060"/>
              </a:solidFill>
            </a:endParaRPr>
          </a:p>
        </p:txBody>
      </p:sp>
      <p:pic>
        <p:nvPicPr>
          <p:cNvPr id="4" name="Рисунок 3" descr="DSC05434.JPG"/>
          <p:cNvPicPr>
            <a:picLocks noChangeAspect="1"/>
          </p:cNvPicPr>
          <p:nvPr/>
        </p:nvPicPr>
        <p:blipFill>
          <a:blip r:embed="rId2" cstate="print"/>
          <a:stretch>
            <a:fillRect/>
          </a:stretch>
        </p:blipFill>
        <p:spPr>
          <a:xfrm>
            <a:off x="285720" y="928670"/>
            <a:ext cx="3301067" cy="1855502"/>
          </a:xfrm>
          <a:prstGeom prst="rect">
            <a:avLst/>
          </a:prstGeom>
        </p:spPr>
      </p:pic>
      <p:pic>
        <p:nvPicPr>
          <p:cNvPr id="5" name="Рисунок 4" descr="DSC05445.JPG"/>
          <p:cNvPicPr>
            <a:picLocks noChangeAspect="1"/>
          </p:cNvPicPr>
          <p:nvPr/>
        </p:nvPicPr>
        <p:blipFill>
          <a:blip r:embed="rId3" cstate="print"/>
          <a:stretch>
            <a:fillRect/>
          </a:stretch>
        </p:blipFill>
        <p:spPr>
          <a:xfrm>
            <a:off x="5429256" y="1214422"/>
            <a:ext cx="3428161" cy="1926940"/>
          </a:xfrm>
          <a:prstGeom prst="rect">
            <a:avLst/>
          </a:prstGeom>
        </p:spPr>
      </p:pic>
      <p:pic>
        <p:nvPicPr>
          <p:cNvPr id="7" name="Рисунок 6" descr="DSC04496.JPG"/>
          <p:cNvPicPr>
            <a:picLocks noChangeAspect="1"/>
          </p:cNvPicPr>
          <p:nvPr/>
        </p:nvPicPr>
        <p:blipFill>
          <a:blip r:embed="rId4" cstate="print"/>
          <a:stretch>
            <a:fillRect/>
          </a:stretch>
        </p:blipFill>
        <p:spPr>
          <a:xfrm>
            <a:off x="285720" y="3357562"/>
            <a:ext cx="3286148" cy="1847116"/>
          </a:xfrm>
          <a:prstGeom prst="rect">
            <a:avLst/>
          </a:prstGeom>
        </p:spPr>
      </p:pic>
      <p:pic>
        <p:nvPicPr>
          <p:cNvPr id="9" name="Рисунок 8" descr="DSC05453.JPG"/>
          <p:cNvPicPr>
            <a:picLocks noChangeAspect="1"/>
          </p:cNvPicPr>
          <p:nvPr/>
        </p:nvPicPr>
        <p:blipFill>
          <a:blip r:embed="rId5" cstate="print"/>
          <a:stretch>
            <a:fillRect/>
          </a:stretch>
        </p:blipFill>
        <p:spPr>
          <a:xfrm>
            <a:off x="5214942" y="3714752"/>
            <a:ext cx="3929058" cy="2208490"/>
          </a:xfrm>
          <a:prstGeom prst="rect">
            <a:avLst/>
          </a:prstGeom>
        </p:spPr>
      </p:pic>
    </p:spTree>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DSC05453.JPG"/>
          <p:cNvPicPr>
            <a:picLocks noGrp="1" noChangeAspect="1"/>
          </p:cNvPicPr>
          <p:nvPr>
            <p:ph idx="1"/>
          </p:nvPr>
        </p:nvPicPr>
        <p:blipFill>
          <a:blip r:embed="rId2" cstate="print"/>
          <a:stretch>
            <a:fillRect/>
          </a:stretch>
        </p:blipFill>
        <p:spPr>
          <a:xfrm>
            <a:off x="285720" y="357166"/>
            <a:ext cx="4261822" cy="2395534"/>
          </a:xfrm>
          <a:prstGeom prst="rect">
            <a:avLst/>
          </a:prstGeom>
        </p:spPr>
      </p:pic>
      <p:pic>
        <p:nvPicPr>
          <p:cNvPr id="5" name="Рисунок 4" descr="DSC05462.JPG"/>
          <p:cNvPicPr>
            <a:picLocks noChangeAspect="1"/>
          </p:cNvPicPr>
          <p:nvPr/>
        </p:nvPicPr>
        <p:blipFill>
          <a:blip r:embed="rId3" cstate="print"/>
          <a:stretch>
            <a:fillRect/>
          </a:stretch>
        </p:blipFill>
        <p:spPr>
          <a:xfrm>
            <a:off x="4572000" y="1071546"/>
            <a:ext cx="4326120" cy="2431675"/>
          </a:xfrm>
          <a:prstGeom prst="rect">
            <a:avLst/>
          </a:prstGeom>
        </p:spPr>
      </p:pic>
      <p:pic>
        <p:nvPicPr>
          <p:cNvPr id="6" name="Рисунок 5" descr="DSC05473.JPG"/>
          <p:cNvPicPr>
            <a:picLocks noChangeAspect="1"/>
          </p:cNvPicPr>
          <p:nvPr/>
        </p:nvPicPr>
        <p:blipFill>
          <a:blip r:embed="rId4" cstate="print"/>
          <a:stretch>
            <a:fillRect/>
          </a:stretch>
        </p:blipFill>
        <p:spPr>
          <a:xfrm>
            <a:off x="285720" y="3214686"/>
            <a:ext cx="4120113" cy="2315881"/>
          </a:xfrm>
          <a:prstGeom prst="rect">
            <a:avLst/>
          </a:prstGeom>
        </p:spPr>
      </p:pic>
      <p:pic>
        <p:nvPicPr>
          <p:cNvPr id="7" name="Рисунок 6" descr="DSC05479.JPG"/>
          <p:cNvPicPr>
            <a:picLocks noChangeAspect="1"/>
          </p:cNvPicPr>
          <p:nvPr/>
        </p:nvPicPr>
        <p:blipFill>
          <a:blip r:embed="rId5" cstate="print"/>
          <a:stretch>
            <a:fillRect/>
          </a:stretch>
        </p:blipFill>
        <p:spPr>
          <a:xfrm>
            <a:off x="4572000" y="4143380"/>
            <a:ext cx="4214810" cy="2369109"/>
          </a:xfrm>
          <a:prstGeom prst="rect">
            <a:avLst/>
          </a:prstGeom>
        </p:spPr>
      </p:pic>
    </p:spTree>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428628"/>
          </a:xfrm>
        </p:spPr>
        <p:txBody>
          <a:bodyPr>
            <a:noAutofit/>
          </a:bodyPr>
          <a:lstStyle/>
          <a:p>
            <a:pPr algn="ctr"/>
            <a:r>
              <a:rPr lang="ru-RU" sz="4000" b="1" dirty="0" smtClean="0">
                <a:solidFill>
                  <a:srgbClr val="C00000"/>
                </a:solidFill>
              </a:rPr>
              <a:t>Предметно-развивающая среда</a:t>
            </a:r>
            <a:endParaRPr lang="ru-RU" sz="4000" b="1" dirty="0">
              <a:solidFill>
                <a:srgbClr val="C00000"/>
              </a:solidFill>
            </a:endParaRPr>
          </a:p>
        </p:txBody>
      </p:sp>
      <p:sp>
        <p:nvSpPr>
          <p:cNvPr id="3" name="Содержимое 2"/>
          <p:cNvSpPr>
            <a:spLocks noGrp="1"/>
          </p:cNvSpPr>
          <p:nvPr>
            <p:ph idx="1"/>
          </p:nvPr>
        </p:nvSpPr>
        <p:spPr/>
        <p:txBody>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r>
              <a:rPr lang="ru-RU" b="1" dirty="0" smtClean="0">
                <a:solidFill>
                  <a:srgbClr val="002060"/>
                </a:solidFill>
              </a:rPr>
              <a:t>Уголок ряженья</a:t>
            </a:r>
            <a:endParaRPr lang="ru-RU" b="1" dirty="0">
              <a:solidFill>
                <a:srgbClr val="002060"/>
              </a:solidFill>
            </a:endParaRPr>
          </a:p>
        </p:txBody>
      </p:sp>
      <p:pic>
        <p:nvPicPr>
          <p:cNvPr id="10242" name="Picture 2" descr="F:\ГМО АПРЕЛ 2019 ФОТО\20190124_114024.jpg"/>
          <p:cNvPicPr>
            <a:picLocks noChangeAspect="1" noChangeArrowheads="1"/>
          </p:cNvPicPr>
          <p:nvPr/>
        </p:nvPicPr>
        <p:blipFill>
          <a:blip r:embed="rId2" cstate="print"/>
          <a:srcRect/>
          <a:stretch>
            <a:fillRect/>
          </a:stretch>
        </p:blipFill>
        <p:spPr bwMode="auto">
          <a:xfrm>
            <a:off x="500034" y="714356"/>
            <a:ext cx="2625329" cy="3500438"/>
          </a:xfrm>
          <a:prstGeom prst="rect">
            <a:avLst/>
          </a:prstGeom>
          <a:noFill/>
        </p:spPr>
      </p:pic>
      <p:pic>
        <p:nvPicPr>
          <p:cNvPr id="10243" name="Picture 3" descr="F:\ГМО АПРЕЛ 2019 ФОТО\20190124_114032.jpg"/>
          <p:cNvPicPr>
            <a:picLocks noChangeAspect="1" noChangeArrowheads="1"/>
          </p:cNvPicPr>
          <p:nvPr/>
        </p:nvPicPr>
        <p:blipFill>
          <a:blip r:embed="rId3" cstate="print"/>
          <a:srcRect/>
          <a:stretch>
            <a:fillRect/>
          </a:stretch>
        </p:blipFill>
        <p:spPr bwMode="auto">
          <a:xfrm>
            <a:off x="3643306" y="714356"/>
            <a:ext cx="2643188" cy="3524250"/>
          </a:xfrm>
          <a:prstGeom prst="rect">
            <a:avLst/>
          </a:prstGeom>
          <a:noFill/>
        </p:spPr>
      </p:pic>
      <p:pic>
        <p:nvPicPr>
          <p:cNvPr id="6" name="Рисунок 5" descr="DSC05554.JPG"/>
          <p:cNvPicPr>
            <a:picLocks noChangeAspect="1"/>
          </p:cNvPicPr>
          <p:nvPr/>
        </p:nvPicPr>
        <p:blipFill>
          <a:blip r:embed="rId4" cstate="print"/>
          <a:stretch>
            <a:fillRect/>
          </a:stretch>
        </p:blipFill>
        <p:spPr>
          <a:xfrm>
            <a:off x="4786314" y="4286256"/>
            <a:ext cx="4056150" cy="2279928"/>
          </a:xfrm>
          <a:prstGeom prst="rect">
            <a:avLst/>
          </a:prstGeom>
        </p:spPr>
      </p:pic>
    </p:spTree>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8229600" cy="857256"/>
          </a:xfrm>
        </p:spPr>
        <p:txBody>
          <a:bodyPr>
            <a:normAutofit/>
          </a:bodyPr>
          <a:lstStyle/>
          <a:p>
            <a:pPr algn="ctr"/>
            <a:r>
              <a:rPr lang="ru-RU" sz="4000" b="1" dirty="0" smtClean="0">
                <a:solidFill>
                  <a:srgbClr val="C00000"/>
                </a:solidFill>
              </a:rPr>
              <a:t>Методы для формирования КГН</a:t>
            </a:r>
            <a:endParaRPr lang="ru-RU" sz="4000" b="1" dirty="0">
              <a:solidFill>
                <a:srgbClr val="C00000"/>
              </a:solidFill>
            </a:endParaRPr>
          </a:p>
        </p:txBody>
      </p:sp>
      <p:sp>
        <p:nvSpPr>
          <p:cNvPr id="4" name="Скругленный прямоугольник 3"/>
          <p:cNvSpPr/>
          <p:nvPr/>
        </p:nvSpPr>
        <p:spPr>
          <a:xfrm>
            <a:off x="3286116" y="1428736"/>
            <a:ext cx="2286016" cy="121444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2000" b="1" i="1" dirty="0" smtClean="0">
                <a:solidFill>
                  <a:srgbClr val="002060"/>
                </a:solidFill>
              </a:rPr>
              <a:t>МЕТОДЫ</a:t>
            </a:r>
            <a:endParaRPr lang="ru-RU" sz="2000" b="1" i="1" dirty="0">
              <a:solidFill>
                <a:srgbClr val="002060"/>
              </a:solidFill>
            </a:endParaRPr>
          </a:p>
        </p:txBody>
      </p:sp>
      <p:sp>
        <p:nvSpPr>
          <p:cNvPr id="6" name="Скругленный прямоугольник 5"/>
          <p:cNvSpPr/>
          <p:nvPr/>
        </p:nvSpPr>
        <p:spPr>
          <a:xfrm>
            <a:off x="428596" y="3857628"/>
            <a:ext cx="2143140" cy="5715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2000" b="1" dirty="0" smtClean="0">
                <a:solidFill>
                  <a:srgbClr val="002060"/>
                </a:solidFill>
              </a:rPr>
              <a:t>Словесные</a:t>
            </a:r>
            <a:endParaRPr lang="ru-RU" sz="2000" b="1" dirty="0">
              <a:solidFill>
                <a:srgbClr val="002060"/>
              </a:solidFill>
            </a:endParaRPr>
          </a:p>
        </p:txBody>
      </p:sp>
      <p:sp>
        <p:nvSpPr>
          <p:cNvPr id="7" name="Скругленный прямоугольник 6"/>
          <p:cNvSpPr/>
          <p:nvPr/>
        </p:nvSpPr>
        <p:spPr>
          <a:xfrm>
            <a:off x="428596" y="4572008"/>
            <a:ext cx="2143140" cy="5715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b="1" dirty="0" smtClean="0">
                <a:solidFill>
                  <a:srgbClr val="002060"/>
                </a:solidFill>
              </a:rPr>
              <a:t>Практические</a:t>
            </a:r>
            <a:endParaRPr lang="ru-RU" b="1" dirty="0">
              <a:solidFill>
                <a:srgbClr val="002060"/>
              </a:solidFill>
            </a:endParaRPr>
          </a:p>
        </p:txBody>
      </p:sp>
      <p:sp>
        <p:nvSpPr>
          <p:cNvPr id="8" name="Скругленный прямоугольник 7"/>
          <p:cNvSpPr/>
          <p:nvPr/>
        </p:nvSpPr>
        <p:spPr>
          <a:xfrm>
            <a:off x="428596" y="3143248"/>
            <a:ext cx="2143140" cy="5715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b="1" dirty="0" smtClean="0">
                <a:solidFill>
                  <a:srgbClr val="002060"/>
                </a:solidFill>
              </a:rPr>
              <a:t>Наглядные</a:t>
            </a:r>
            <a:endParaRPr lang="ru-RU" b="1" dirty="0">
              <a:solidFill>
                <a:srgbClr val="002060"/>
              </a:solidFill>
            </a:endParaRPr>
          </a:p>
        </p:txBody>
      </p:sp>
      <p:sp>
        <p:nvSpPr>
          <p:cNvPr id="9" name="Скругленный прямоугольник 8"/>
          <p:cNvSpPr/>
          <p:nvPr/>
        </p:nvSpPr>
        <p:spPr>
          <a:xfrm>
            <a:off x="500034" y="1357298"/>
            <a:ext cx="2143140" cy="114300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b="1" dirty="0" smtClean="0">
                <a:solidFill>
                  <a:srgbClr val="002060"/>
                </a:solidFill>
              </a:rPr>
              <a:t>Традиционные</a:t>
            </a:r>
            <a:endParaRPr lang="ru-RU" b="1" dirty="0">
              <a:solidFill>
                <a:srgbClr val="002060"/>
              </a:solidFill>
            </a:endParaRPr>
          </a:p>
        </p:txBody>
      </p:sp>
      <p:sp>
        <p:nvSpPr>
          <p:cNvPr id="10" name="Скругленный прямоугольник 9"/>
          <p:cNvSpPr/>
          <p:nvPr/>
        </p:nvSpPr>
        <p:spPr>
          <a:xfrm>
            <a:off x="6357950" y="1357298"/>
            <a:ext cx="2214578" cy="114300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b="1" dirty="0" smtClean="0">
                <a:solidFill>
                  <a:srgbClr val="002060"/>
                </a:solidFill>
              </a:rPr>
              <a:t>Инновационные</a:t>
            </a:r>
            <a:endParaRPr lang="ru-RU" b="1" dirty="0">
              <a:solidFill>
                <a:srgbClr val="002060"/>
              </a:solidFill>
            </a:endParaRPr>
          </a:p>
        </p:txBody>
      </p:sp>
      <p:sp>
        <p:nvSpPr>
          <p:cNvPr id="11" name="Скругленный прямоугольник 10"/>
          <p:cNvSpPr/>
          <p:nvPr/>
        </p:nvSpPr>
        <p:spPr>
          <a:xfrm>
            <a:off x="6357950" y="2714620"/>
            <a:ext cx="2428892" cy="5715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b="1" dirty="0" smtClean="0">
                <a:solidFill>
                  <a:srgbClr val="002060"/>
                </a:solidFill>
              </a:rPr>
              <a:t>Игры -эксперименты</a:t>
            </a:r>
            <a:endParaRPr lang="ru-RU" b="1" dirty="0">
              <a:solidFill>
                <a:srgbClr val="002060"/>
              </a:solidFill>
            </a:endParaRPr>
          </a:p>
        </p:txBody>
      </p:sp>
      <p:sp>
        <p:nvSpPr>
          <p:cNvPr id="12" name="Скругленный прямоугольник 11"/>
          <p:cNvSpPr/>
          <p:nvPr/>
        </p:nvSpPr>
        <p:spPr>
          <a:xfrm>
            <a:off x="6357950" y="3500438"/>
            <a:ext cx="2428892" cy="5715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b="1" dirty="0" smtClean="0">
                <a:solidFill>
                  <a:srgbClr val="002060"/>
                </a:solidFill>
              </a:rPr>
              <a:t>Игры-путешествия</a:t>
            </a:r>
            <a:endParaRPr lang="ru-RU" b="1" dirty="0">
              <a:solidFill>
                <a:srgbClr val="002060"/>
              </a:solidFill>
            </a:endParaRPr>
          </a:p>
        </p:txBody>
      </p:sp>
      <p:sp>
        <p:nvSpPr>
          <p:cNvPr id="13" name="Скругленный прямоугольник 12"/>
          <p:cNvSpPr/>
          <p:nvPr/>
        </p:nvSpPr>
        <p:spPr>
          <a:xfrm>
            <a:off x="6357950" y="4286256"/>
            <a:ext cx="2500330" cy="10001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b="1" dirty="0" smtClean="0">
                <a:solidFill>
                  <a:srgbClr val="002060"/>
                </a:solidFill>
              </a:rPr>
              <a:t>Оздоровительные паузы с элементами массажа</a:t>
            </a:r>
            <a:endParaRPr lang="ru-RU" b="1" dirty="0">
              <a:solidFill>
                <a:srgbClr val="002060"/>
              </a:solidFill>
            </a:endParaRPr>
          </a:p>
        </p:txBody>
      </p:sp>
      <p:sp>
        <p:nvSpPr>
          <p:cNvPr id="14" name="Скругленный прямоугольник 13"/>
          <p:cNvSpPr/>
          <p:nvPr/>
        </p:nvSpPr>
        <p:spPr>
          <a:xfrm>
            <a:off x="6357950" y="5429264"/>
            <a:ext cx="2500330" cy="8572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b="1" dirty="0" smtClean="0">
                <a:solidFill>
                  <a:srgbClr val="002060"/>
                </a:solidFill>
              </a:rPr>
              <a:t>Схемы-модели</a:t>
            </a:r>
          </a:p>
          <a:p>
            <a:pPr algn="ctr"/>
            <a:r>
              <a:rPr lang="ru-RU" b="1" dirty="0" smtClean="0">
                <a:solidFill>
                  <a:srgbClr val="002060"/>
                </a:solidFill>
              </a:rPr>
              <a:t>(алгоритмы мытья рук, одевания)</a:t>
            </a:r>
            <a:endParaRPr lang="ru-RU" b="1" dirty="0">
              <a:solidFill>
                <a:srgbClr val="002060"/>
              </a:solidFill>
            </a:endParaRPr>
          </a:p>
        </p:txBody>
      </p:sp>
      <p:cxnSp>
        <p:nvCxnSpPr>
          <p:cNvPr id="16" name="Прямая со стрелкой 15"/>
          <p:cNvCxnSpPr>
            <a:stCxn id="4" idx="1"/>
          </p:cNvCxnSpPr>
          <p:nvPr/>
        </p:nvCxnSpPr>
        <p:spPr>
          <a:xfrm rot="10800000">
            <a:off x="2571736" y="2000239"/>
            <a:ext cx="714380" cy="357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stCxn id="4" idx="3"/>
            <a:endCxn id="10" idx="1"/>
          </p:cNvCxnSpPr>
          <p:nvPr/>
        </p:nvCxnSpPr>
        <p:spPr>
          <a:xfrm flipV="1">
            <a:off x="5572132" y="1928802"/>
            <a:ext cx="785818" cy="1071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000132"/>
          </a:xfrm>
        </p:spPr>
        <p:txBody>
          <a:bodyPr>
            <a:normAutofit/>
          </a:bodyPr>
          <a:lstStyle/>
          <a:p>
            <a:pPr algn="ctr"/>
            <a:r>
              <a:rPr lang="ru-RU" b="1" dirty="0" smtClean="0">
                <a:solidFill>
                  <a:srgbClr val="C00000"/>
                </a:solidFill>
              </a:rPr>
              <a:t>Наглядные методы</a:t>
            </a:r>
            <a:endParaRPr lang="ru-RU" b="1" dirty="0">
              <a:solidFill>
                <a:srgbClr val="C00000"/>
              </a:solidFill>
            </a:endParaRPr>
          </a:p>
        </p:txBody>
      </p:sp>
      <p:sp>
        <p:nvSpPr>
          <p:cNvPr id="3" name="Содержимое 2"/>
          <p:cNvSpPr>
            <a:spLocks noGrp="1"/>
          </p:cNvSpPr>
          <p:nvPr>
            <p:ph idx="1"/>
          </p:nvPr>
        </p:nvSpPr>
        <p:spPr/>
        <p:txBody>
          <a:bodyPr>
            <a:normAutofit/>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r>
              <a:rPr lang="ru-RU" sz="2400" b="1" dirty="0" smtClean="0">
                <a:solidFill>
                  <a:srgbClr val="002060"/>
                </a:solidFill>
              </a:rPr>
              <a:t>показ демонстрационных </a:t>
            </a:r>
          </a:p>
          <a:p>
            <a:pPr>
              <a:buNone/>
            </a:pPr>
            <a:r>
              <a:rPr lang="ru-RU" sz="2400" b="1" dirty="0" smtClean="0">
                <a:solidFill>
                  <a:srgbClr val="002060"/>
                </a:solidFill>
              </a:rPr>
              <a:t>картинок, плакатов</a:t>
            </a:r>
            <a:endParaRPr lang="ru-RU" sz="2400" b="1" dirty="0">
              <a:solidFill>
                <a:srgbClr val="002060"/>
              </a:solidFill>
            </a:endParaRPr>
          </a:p>
        </p:txBody>
      </p:sp>
      <p:pic>
        <p:nvPicPr>
          <p:cNvPr id="16386" name="Picture 2" descr="F:\ГМО АПРЕЛ 2019 ФОТО\261020154726.jpg"/>
          <p:cNvPicPr>
            <a:picLocks noChangeAspect="1" noChangeArrowheads="1"/>
          </p:cNvPicPr>
          <p:nvPr/>
        </p:nvPicPr>
        <p:blipFill>
          <a:blip r:embed="rId2" cstate="print"/>
          <a:srcRect/>
          <a:stretch>
            <a:fillRect/>
          </a:stretch>
        </p:blipFill>
        <p:spPr bwMode="auto">
          <a:xfrm>
            <a:off x="285720" y="1214422"/>
            <a:ext cx="4357686" cy="2449020"/>
          </a:xfrm>
          <a:prstGeom prst="rect">
            <a:avLst/>
          </a:prstGeom>
          <a:noFill/>
        </p:spPr>
      </p:pic>
      <p:pic>
        <p:nvPicPr>
          <p:cNvPr id="6" name="Рисунок 5" descr="DSC05568.JPG"/>
          <p:cNvPicPr>
            <a:picLocks noChangeAspect="1"/>
          </p:cNvPicPr>
          <p:nvPr/>
        </p:nvPicPr>
        <p:blipFill>
          <a:blip r:embed="rId3" cstate="print"/>
          <a:stretch>
            <a:fillRect/>
          </a:stretch>
        </p:blipFill>
        <p:spPr>
          <a:xfrm>
            <a:off x="4857752" y="4071942"/>
            <a:ext cx="4286248" cy="2409264"/>
          </a:xfrm>
          <a:prstGeom prst="rect">
            <a:avLst/>
          </a:prstGeom>
        </p:spPr>
      </p:pic>
      <p:pic>
        <p:nvPicPr>
          <p:cNvPr id="7" name="Рисунок 6" descr="DSC05580.JPG"/>
          <p:cNvPicPr>
            <a:picLocks noChangeAspect="1"/>
          </p:cNvPicPr>
          <p:nvPr/>
        </p:nvPicPr>
        <p:blipFill>
          <a:blip r:embed="rId4" cstate="print"/>
          <a:stretch>
            <a:fillRect/>
          </a:stretch>
        </p:blipFill>
        <p:spPr>
          <a:xfrm>
            <a:off x="4786314" y="1205552"/>
            <a:ext cx="4392606" cy="2469046"/>
          </a:xfrm>
          <a:prstGeom prst="rect">
            <a:avLst/>
          </a:prstGeom>
        </p:spPr>
      </p:pic>
    </p:spTree>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642942"/>
          </a:xfrm>
        </p:spPr>
        <p:txBody>
          <a:bodyPr>
            <a:normAutofit fontScale="90000"/>
          </a:bodyPr>
          <a:lstStyle/>
          <a:p>
            <a:pPr algn="ctr"/>
            <a:r>
              <a:rPr lang="ru-RU" b="1" dirty="0" smtClean="0">
                <a:solidFill>
                  <a:srgbClr val="C00000"/>
                </a:solidFill>
              </a:rPr>
              <a:t>Наглядные методы</a:t>
            </a:r>
            <a:endParaRPr lang="ru-RU" dirty="0"/>
          </a:p>
        </p:txBody>
      </p:sp>
      <p:sp>
        <p:nvSpPr>
          <p:cNvPr id="3" name="Содержимое 2"/>
          <p:cNvSpPr>
            <a:spLocks noGrp="1"/>
          </p:cNvSpPr>
          <p:nvPr>
            <p:ph idx="1"/>
          </p:nvPr>
        </p:nvSpPr>
        <p:spPr>
          <a:xfrm>
            <a:off x="457200" y="1071546"/>
            <a:ext cx="8229600" cy="5253054"/>
          </a:xfrm>
        </p:spPr>
        <p:txBody>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b="1" dirty="0" smtClean="0">
              <a:solidFill>
                <a:srgbClr val="002060"/>
              </a:solidFill>
            </a:endParaRPr>
          </a:p>
        </p:txBody>
      </p:sp>
      <p:pic>
        <p:nvPicPr>
          <p:cNvPr id="4" name="Рисунок 3" descr="IMG-20190312-WA0001.jpg"/>
          <p:cNvPicPr>
            <a:picLocks noChangeAspect="1"/>
          </p:cNvPicPr>
          <p:nvPr/>
        </p:nvPicPr>
        <p:blipFill>
          <a:blip r:embed="rId2" cstate="print"/>
          <a:stretch>
            <a:fillRect/>
          </a:stretch>
        </p:blipFill>
        <p:spPr>
          <a:xfrm>
            <a:off x="214282" y="857232"/>
            <a:ext cx="2893221" cy="3857628"/>
          </a:xfrm>
          <a:prstGeom prst="rect">
            <a:avLst/>
          </a:prstGeom>
        </p:spPr>
      </p:pic>
      <p:pic>
        <p:nvPicPr>
          <p:cNvPr id="5" name="Рисунок 4" descr="IMG-20190312-WA0004.jpg"/>
          <p:cNvPicPr>
            <a:picLocks noChangeAspect="1"/>
          </p:cNvPicPr>
          <p:nvPr/>
        </p:nvPicPr>
        <p:blipFill>
          <a:blip r:embed="rId3" cstate="print"/>
          <a:stretch>
            <a:fillRect/>
          </a:stretch>
        </p:blipFill>
        <p:spPr>
          <a:xfrm>
            <a:off x="6286512" y="1000108"/>
            <a:ext cx="2678907" cy="3571876"/>
          </a:xfrm>
          <a:prstGeom prst="rect">
            <a:avLst/>
          </a:prstGeom>
        </p:spPr>
      </p:pic>
      <p:pic>
        <p:nvPicPr>
          <p:cNvPr id="1026" name="Picture 2" descr="F:\ГМО\IMG-20190312-WA0028.jpg"/>
          <p:cNvPicPr>
            <a:picLocks noChangeAspect="1" noChangeArrowheads="1"/>
          </p:cNvPicPr>
          <p:nvPr/>
        </p:nvPicPr>
        <p:blipFill>
          <a:blip r:embed="rId4" cstate="print"/>
          <a:srcRect/>
          <a:stretch>
            <a:fillRect/>
          </a:stretch>
        </p:blipFill>
        <p:spPr bwMode="auto">
          <a:xfrm>
            <a:off x="3286116" y="2786058"/>
            <a:ext cx="2857502" cy="3810003"/>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166"/>
            <a:ext cx="8229600" cy="714380"/>
          </a:xfrm>
        </p:spPr>
        <p:txBody>
          <a:bodyPr>
            <a:normAutofit fontScale="90000"/>
          </a:bodyPr>
          <a:lstStyle/>
          <a:p>
            <a:pPr algn="ctr"/>
            <a:r>
              <a:rPr lang="ru-RU" b="1" dirty="0" smtClean="0">
                <a:solidFill>
                  <a:srgbClr val="C00000"/>
                </a:solidFill>
              </a:rPr>
              <a:t>Наглядные методы</a:t>
            </a:r>
            <a:endParaRPr lang="ru-RU" dirty="0"/>
          </a:p>
        </p:txBody>
      </p:sp>
      <p:pic>
        <p:nvPicPr>
          <p:cNvPr id="4" name="Содержимое 3" descr="IMG-20190312-WA0014.jpg"/>
          <p:cNvPicPr>
            <a:picLocks noGrp="1" noChangeAspect="1"/>
          </p:cNvPicPr>
          <p:nvPr>
            <p:ph idx="1"/>
          </p:nvPr>
        </p:nvPicPr>
        <p:blipFill>
          <a:blip r:embed="rId2" cstate="print"/>
          <a:stretch>
            <a:fillRect/>
          </a:stretch>
        </p:blipFill>
        <p:spPr>
          <a:xfrm>
            <a:off x="428596" y="2000240"/>
            <a:ext cx="3321868" cy="4429156"/>
          </a:xfrm>
        </p:spPr>
      </p:pic>
      <p:pic>
        <p:nvPicPr>
          <p:cNvPr id="5" name="Рисунок 4" descr="IMG-20190312-WA0015.jpg"/>
          <p:cNvPicPr>
            <a:picLocks noChangeAspect="1"/>
          </p:cNvPicPr>
          <p:nvPr/>
        </p:nvPicPr>
        <p:blipFill>
          <a:blip r:embed="rId3" cstate="print"/>
          <a:stretch>
            <a:fillRect/>
          </a:stretch>
        </p:blipFill>
        <p:spPr>
          <a:xfrm>
            <a:off x="5429256" y="2143116"/>
            <a:ext cx="3214692" cy="4286256"/>
          </a:xfrm>
          <a:prstGeom prst="rect">
            <a:avLst/>
          </a:prstGeom>
        </p:spPr>
      </p:pic>
    </p:spTree>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166"/>
            <a:ext cx="8229600" cy="857256"/>
          </a:xfrm>
        </p:spPr>
        <p:txBody>
          <a:bodyPr>
            <a:normAutofit/>
          </a:bodyPr>
          <a:lstStyle/>
          <a:p>
            <a:pPr algn="ctr"/>
            <a:r>
              <a:rPr lang="ru-RU" b="1" dirty="0" smtClean="0">
                <a:solidFill>
                  <a:srgbClr val="C00000"/>
                </a:solidFill>
              </a:rPr>
              <a:t>Словесные методы</a:t>
            </a:r>
            <a:endParaRPr lang="ru-RU" b="1" dirty="0">
              <a:solidFill>
                <a:srgbClr val="C00000"/>
              </a:solidFill>
            </a:endParaRPr>
          </a:p>
        </p:txBody>
      </p:sp>
      <p:sp>
        <p:nvSpPr>
          <p:cNvPr id="3" name="Содержимое 2"/>
          <p:cNvSpPr>
            <a:spLocks noGrp="1"/>
          </p:cNvSpPr>
          <p:nvPr>
            <p:ph idx="1"/>
          </p:nvPr>
        </p:nvSpPr>
        <p:spPr>
          <a:xfrm>
            <a:off x="457200" y="1428736"/>
            <a:ext cx="8229600" cy="4895864"/>
          </a:xfrm>
        </p:spPr>
        <p:txBody>
          <a:bodyPr/>
          <a:lstStyle/>
          <a:p>
            <a:r>
              <a:rPr lang="ru-RU" dirty="0" smtClean="0">
                <a:solidFill>
                  <a:srgbClr val="002060"/>
                </a:solidFill>
              </a:rPr>
              <a:t>Беседа</a:t>
            </a:r>
          </a:p>
          <a:p>
            <a:r>
              <a:rPr lang="ru-RU" dirty="0" smtClean="0">
                <a:solidFill>
                  <a:srgbClr val="002060"/>
                </a:solidFill>
              </a:rPr>
              <a:t>Поощрение</a:t>
            </a:r>
          </a:p>
          <a:p>
            <a:r>
              <a:rPr lang="ru-RU" dirty="0" smtClean="0">
                <a:solidFill>
                  <a:srgbClr val="002060"/>
                </a:solidFill>
              </a:rPr>
              <a:t>Чтение художественной </a:t>
            </a:r>
          </a:p>
          <a:p>
            <a:pPr>
              <a:buNone/>
            </a:pPr>
            <a:r>
              <a:rPr lang="ru-RU" dirty="0" smtClean="0">
                <a:solidFill>
                  <a:srgbClr val="002060"/>
                </a:solidFill>
              </a:rPr>
              <a:t>литературы</a:t>
            </a:r>
          </a:p>
          <a:p>
            <a:r>
              <a:rPr lang="ru-RU" dirty="0" smtClean="0">
                <a:solidFill>
                  <a:srgbClr val="002060"/>
                </a:solidFill>
              </a:rPr>
              <a:t> Дидактические игры </a:t>
            </a:r>
          </a:p>
          <a:p>
            <a:r>
              <a:rPr lang="ru-RU" dirty="0" smtClean="0">
                <a:solidFill>
                  <a:srgbClr val="002060"/>
                </a:solidFill>
              </a:rPr>
              <a:t>Народный фольклор</a:t>
            </a:r>
          </a:p>
          <a:p>
            <a:r>
              <a:rPr lang="ru-RU" dirty="0" smtClean="0">
                <a:solidFill>
                  <a:srgbClr val="002060"/>
                </a:solidFill>
              </a:rPr>
              <a:t> инсценировки</a:t>
            </a:r>
            <a:endParaRPr lang="ru-RU" dirty="0">
              <a:solidFill>
                <a:srgbClr val="002060"/>
              </a:solidFill>
            </a:endParaRPr>
          </a:p>
        </p:txBody>
      </p:sp>
      <p:pic>
        <p:nvPicPr>
          <p:cNvPr id="15362" name="Picture 2" descr="F:\ГМО АПРЕЛ 2019 ФОТО\131120143528.jpg"/>
          <p:cNvPicPr>
            <a:picLocks noChangeAspect="1" noChangeArrowheads="1"/>
          </p:cNvPicPr>
          <p:nvPr/>
        </p:nvPicPr>
        <p:blipFill>
          <a:blip r:embed="rId2" cstate="print"/>
          <a:srcRect/>
          <a:stretch>
            <a:fillRect/>
          </a:stretch>
        </p:blipFill>
        <p:spPr bwMode="auto">
          <a:xfrm>
            <a:off x="4746400" y="4357694"/>
            <a:ext cx="4190659" cy="2355150"/>
          </a:xfrm>
          <a:prstGeom prst="rect">
            <a:avLst/>
          </a:prstGeom>
          <a:noFill/>
        </p:spPr>
      </p:pic>
      <p:pic>
        <p:nvPicPr>
          <p:cNvPr id="5" name="Рисунок 4" descr="DSC05546.JPG"/>
          <p:cNvPicPr>
            <a:picLocks noChangeAspect="1"/>
          </p:cNvPicPr>
          <p:nvPr/>
        </p:nvPicPr>
        <p:blipFill>
          <a:blip r:embed="rId3" cstate="print"/>
          <a:stretch>
            <a:fillRect/>
          </a:stretch>
        </p:blipFill>
        <p:spPr>
          <a:xfrm>
            <a:off x="500034" y="4357694"/>
            <a:ext cx="4190720" cy="2355568"/>
          </a:xfrm>
          <a:prstGeom prst="rect">
            <a:avLst/>
          </a:prstGeom>
        </p:spPr>
      </p:pic>
      <p:pic>
        <p:nvPicPr>
          <p:cNvPr id="3074" name="Picture 2" descr="F:\ГМО\IMG-20190312-WA0018.jpg"/>
          <p:cNvPicPr>
            <a:picLocks noChangeAspect="1" noChangeArrowheads="1"/>
          </p:cNvPicPr>
          <p:nvPr/>
        </p:nvPicPr>
        <p:blipFill>
          <a:blip r:embed="rId4" cstate="print"/>
          <a:srcRect t="8824" b="24999"/>
          <a:stretch>
            <a:fillRect/>
          </a:stretch>
        </p:blipFill>
        <p:spPr bwMode="auto">
          <a:xfrm>
            <a:off x="6500826" y="1357298"/>
            <a:ext cx="2428874" cy="2143140"/>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1935480"/>
            <a:ext cx="8229600" cy="4922520"/>
          </a:xfrm>
        </p:spPr>
        <p:txBody>
          <a:bodyPr>
            <a:normAutofit lnSpcReduction="10000"/>
          </a:bodyPr>
          <a:lstStyle/>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b="1" dirty="0" smtClean="0">
              <a:solidFill>
                <a:srgbClr val="002060"/>
              </a:solidFill>
            </a:endParaRPr>
          </a:p>
          <a:p>
            <a:endParaRPr lang="ru-RU" sz="2400" b="1" dirty="0" smtClean="0">
              <a:solidFill>
                <a:srgbClr val="002060"/>
              </a:solidFill>
            </a:endParaRPr>
          </a:p>
          <a:p>
            <a:endParaRPr lang="ru-RU" sz="2400" b="1" dirty="0" smtClean="0">
              <a:solidFill>
                <a:srgbClr val="002060"/>
              </a:solidFill>
            </a:endParaRPr>
          </a:p>
          <a:p>
            <a:r>
              <a:rPr lang="ru-RU" sz="2400" b="1" dirty="0" smtClean="0">
                <a:solidFill>
                  <a:srgbClr val="002060"/>
                </a:solidFill>
              </a:rPr>
              <a:t>Картотека </a:t>
            </a:r>
            <a:r>
              <a:rPr lang="ru-RU" sz="2400" b="1" dirty="0" err="1" smtClean="0">
                <a:solidFill>
                  <a:srgbClr val="002060"/>
                </a:solidFill>
              </a:rPr>
              <a:t>потешек</a:t>
            </a:r>
            <a:r>
              <a:rPr lang="ru-RU" sz="2400" b="1" dirty="0" smtClean="0">
                <a:solidFill>
                  <a:srgbClr val="002060"/>
                </a:solidFill>
              </a:rPr>
              <a:t>, чтение ХЛ</a:t>
            </a:r>
            <a:endParaRPr lang="ru-RU" sz="2400" b="1" dirty="0">
              <a:solidFill>
                <a:srgbClr val="002060"/>
              </a:solidFill>
            </a:endParaRPr>
          </a:p>
        </p:txBody>
      </p:sp>
      <p:pic>
        <p:nvPicPr>
          <p:cNvPr id="13314" name="Picture 2" descr="F:\ГМО АПРЕЛ 2019 ФОТО\060620142614.jpg"/>
          <p:cNvPicPr>
            <a:picLocks noChangeAspect="1" noChangeArrowheads="1"/>
          </p:cNvPicPr>
          <p:nvPr/>
        </p:nvPicPr>
        <p:blipFill>
          <a:blip r:embed="rId2" cstate="print"/>
          <a:srcRect/>
          <a:stretch>
            <a:fillRect/>
          </a:stretch>
        </p:blipFill>
        <p:spPr bwMode="auto">
          <a:xfrm>
            <a:off x="357158" y="428605"/>
            <a:ext cx="3714776" cy="2786082"/>
          </a:xfrm>
          <a:prstGeom prst="rect">
            <a:avLst/>
          </a:prstGeom>
          <a:noFill/>
        </p:spPr>
      </p:pic>
      <p:pic>
        <p:nvPicPr>
          <p:cNvPr id="6" name="Рисунок 5" descr="DSC05538.JPG"/>
          <p:cNvPicPr>
            <a:picLocks noChangeAspect="1"/>
          </p:cNvPicPr>
          <p:nvPr/>
        </p:nvPicPr>
        <p:blipFill>
          <a:blip r:embed="rId3" cstate="print"/>
          <a:stretch>
            <a:fillRect/>
          </a:stretch>
        </p:blipFill>
        <p:spPr>
          <a:xfrm>
            <a:off x="1285852" y="3500438"/>
            <a:ext cx="4444906" cy="2498444"/>
          </a:xfrm>
          <a:prstGeom prst="rect">
            <a:avLst/>
          </a:prstGeom>
        </p:spPr>
      </p:pic>
      <p:pic>
        <p:nvPicPr>
          <p:cNvPr id="7" name="Рисунок 6" descr="IMG-20190312-WA0005.jpg"/>
          <p:cNvPicPr>
            <a:picLocks noChangeAspect="1"/>
          </p:cNvPicPr>
          <p:nvPr/>
        </p:nvPicPr>
        <p:blipFill>
          <a:blip r:embed="rId4" cstate="print"/>
          <a:stretch>
            <a:fillRect/>
          </a:stretch>
        </p:blipFill>
        <p:spPr>
          <a:xfrm>
            <a:off x="6000760" y="285728"/>
            <a:ext cx="2839643" cy="3786190"/>
          </a:xfrm>
          <a:prstGeom prst="rect">
            <a:avLst/>
          </a:prstGeom>
        </p:spPr>
      </p:pic>
    </p:spTree>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dirty="0"/>
          </a:p>
        </p:txBody>
      </p:sp>
      <p:sp>
        <p:nvSpPr>
          <p:cNvPr id="7" name="Прямоугольник 6"/>
          <p:cNvSpPr/>
          <p:nvPr/>
        </p:nvSpPr>
        <p:spPr>
          <a:xfrm>
            <a:off x="285720" y="6000768"/>
            <a:ext cx="3214710" cy="461665"/>
          </a:xfrm>
          <a:prstGeom prst="rect">
            <a:avLst/>
          </a:prstGeom>
        </p:spPr>
        <p:txBody>
          <a:bodyPr wrap="square">
            <a:spAutoFit/>
          </a:bodyPr>
          <a:lstStyle/>
          <a:p>
            <a:r>
              <a:rPr lang="ru-RU" sz="2400" b="1" dirty="0" smtClean="0">
                <a:solidFill>
                  <a:srgbClr val="002060"/>
                </a:solidFill>
              </a:rPr>
              <a:t>Инсценировки</a:t>
            </a:r>
            <a:endParaRPr lang="ru-RU" sz="2400" b="1" dirty="0">
              <a:solidFill>
                <a:srgbClr val="002060"/>
              </a:solidFill>
            </a:endParaRPr>
          </a:p>
        </p:txBody>
      </p:sp>
      <p:pic>
        <p:nvPicPr>
          <p:cNvPr id="1026" name="Picture 2" descr="F:\20190318\181220155398.jpg"/>
          <p:cNvPicPr>
            <a:picLocks noChangeAspect="1" noChangeArrowheads="1"/>
          </p:cNvPicPr>
          <p:nvPr/>
        </p:nvPicPr>
        <p:blipFill>
          <a:blip r:embed="rId2" cstate="print"/>
          <a:srcRect/>
          <a:stretch>
            <a:fillRect/>
          </a:stretch>
        </p:blipFill>
        <p:spPr bwMode="auto">
          <a:xfrm>
            <a:off x="357158" y="714356"/>
            <a:ext cx="3714743" cy="2786057"/>
          </a:xfrm>
          <a:prstGeom prst="rect">
            <a:avLst/>
          </a:prstGeom>
          <a:noFill/>
        </p:spPr>
      </p:pic>
      <p:pic>
        <p:nvPicPr>
          <p:cNvPr id="1027" name="Picture 3" descr="F:\20190318\301020154764_1.jpg"/>
          <p:cNvPicPr>
            <a:picLocks noChangeAspect="1" noChangeArrowheads="1"/>
          </p:cNvPicPr>
          <p:nvPr/>
        </p:nvPicPr>
        <p:blipFill>
          <a:blip r:embed="rId3" cstate="print"/>
          <a:srcRect l="20359" r="37952"/>
          <a:stretch>
            <a:fillRect/>
          </a:stretch>
        </p:blipFill>
        <p:spPr bwMode="auto">
          <a:xfrm>
            <a:off x="5214942" y="2500306"/>
            <a:ext cx="3071834" cy="4141100"/>
          </a:xfrm>
          <a:prstGeom prst="rect">
            <a:avLst/>
          </a:prstGeom>
          <a:noFill/>
        </p:spPr>
      </p:pic>
      <p:sp>
        <p:nvSpPr>
          <p:cNvPr id="8" name="Содержимое 7"/>
          <p:cNvSpPr>
            <a:spLocks noGrp="1"/>
          </p:cNvSpPr>
          <p:nvPr>
            <p:ph idx="1"/>
          </p:nvPr>
        </p:nvSpPr>
        <p:spPr/>
        <p:txBody>
          <a:bodyPr/>
          <a:lstStyle/>
          <a:p>
            <a:endParaRPr lang="ru-RU"/>
          </a:p>
        </p:txBody>
      </p:sp>
      <p:pic>
        <p:nvPicPr>
          <p:cNvPr id="1028" name="Picture 4" descr="D:\Мои фотографии\Карлина Л.В\IMG_9750.JPG"/>
          <p:cNvPicPr>
            <a:picLocks noChangeAspect="1" noChangeArrowheads="1"/>
          </p:cNvPicPr>
          <p:nvPr/>
        </p:nvPicPr>
        <p:blipFill>
          <a:blip r:embed="rId4" cstate="print"/>
          <a:srcRect/>
          <a:stretch>
            <a:fillRect/>
          </a:stretch>
        </p:blipFill>
        <p:spPr bwMode="auto">
          <a:xfrm>
            <a:off x="6215074" y="214290"/>
            <a:ext cx="2643174" cy="1982380"/>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357166"/>
            <a:ext cx="8229600" cy="1643074"/>
          </a:xfrm>
        </p:spPr>
        <p:txBody>
          <a:bodyPr>
            <a:normAutofit fontScale="90000"/>
          </a:bodyPr>
          <a:lstStyle/>
          <a:p>
            <a:r>
              <a:rPr lang="ru-RU" sz="3600" dirty="0" smtClean="0">
                <a:solidFill>
                  <a:srgbClr val="C00000"/>
                </a:solidFill>
              </a:rPr>
              <a:t/>
            </a:r>
            <a:br>
              <a:rPr lang="ru-RU" sz="3600" dirty="0" smtClean="0">
                <a:solidFill>
                  <a:srgbClr val="C00000"/>
                </a:solidFill>
              </a:rPr>
            </a:br>
            <a:r>
              <a:rPr lang="ru-RU" sz="3600" dirty="0" smtClean="0">
                <a:solidFill>
                  <a:srgbClr val="C00000"/>
                </a:solidFill>
              </a:rPr>
              <a:t/>
            </a:r>
            <a:br>
              <a:rPr lang="ru-RU" sz="3600" dirty="0" smtClean="0">
                <a:solidFill>
                  <a:srgbClr val="C00000"/>
                </a:solidFill>
              </a:rPr>
            </a:br>
            <a:r>
              <a:rPr lang="ru-RU" sz="3600" dirty="0" smtClean="0">
                <a:solidFill>
                  <a:srgbClr val="C00000"/>
                </a:solidFill>
              </a:rPr>
              <a:t/>
            </a:r>
            <a:br>
              <a:rPr lang="ru-RU" sz="3600" dirty="0" smtClean="0">
                <a:solidFill>
                  <a:srgbClr val="C00000"/>
                </a:solidFill>
              </a:rPr>
            </a:br>
            <a:r>
              <a:rPr lang="ru-RU" sz="3600" dirty="0" smtClean="0">
                <a:solidFill>
                  <a:srgbClr val="C00000"/>
                </a:solidFill>
              </a:rPr>
              <a:t/>
            </a:r>
            <a:br>
              <a:rPr lang="ru-RU" sz="3600" dirty="0" smtClean="0">
                <a:solidFill>
                  <a:srgbClr val="C00000"/>
                </a:solidFill>
              </a:rPr>
            </a:br>
            <a:r>
              <a:rPr lang="ru-RU" dirty="0" smtClean="0"/>
              <a:t/>
            </a:r>
            <a:br>
              <a:rPr lang="ru-RU" dirty="0" smtClean="0"/>
            </a:br>
            <a:endParaRPr lang="ru-RU" dirty="0"/>
          </a:p>
        </p:txBody>
      </p:sp>
      <p:sp>
        <p:nvSpPr>
          <p:cNvPr id="3" name="Содержимое 2"/>
          <p:cNvSpPr>
            <a:spLocks noGrp="1"/>
          </p:cNvSpPr>
          <p:nvPr>
            <p:ph idx="1"/>
          </p:nvPr>
        </p:nvSpPr>
        <p:spPr/>
        <p:txBody>
          <a:bodyPr>
            <a:normAutofit/>
          </a:bodyPr>
          <a:lstStyle/>
          <a:p>
            <a:pPr>
              <a:buNone/>
            </a:pPr>
            <a:r>
              <a:rPr lang="ru-RU" dirty="0" smtClean="0"/>
              <a:t> </a:t>
            </a:r>
          </a:p>
          <a:p>
            <a:pPr>
              <a:buNone/>
            </a:pPr>
            <a:r>
              <a:rPr lang="ru-RU" dirty="0" smtClean="0"/>
              <a:t>  </a:t>
            </a:r>
          </a:p>
          <a:p>
            <a:endParaRPr lang="ru-RU" dirty="0" smtClean="0"/>
          </a:p>
          <a:p>
            <a:pPr>
              <a:buNone/>
            </a:pPr>
            <a:r>
              <a:rPr lang="ru-RU" dirty="0" smtClean="0"/>
              <a:t> </a:t>
            </a:r>
          </a:p>
          <a:p>
            <a:pPr>
              <a:buNone/>
            </a:pPr>
            <a:r>
              <a:rPr lang="ru-RU" b="1" dirty="0" smtClean="0">
                <a:solidFill>
                  <a:srgbClr val="002060"/>
                </a:solidFill>
              </a:rPr>
              <a:t>Сообщение из опыта работы:</a:t>
            </a:r>
            <a:endParaRPr lang="ru-RU" b="1" dirty="0" smtClean="0"/>
          </a:p>
          <a:p>
            <a:pPr>
              <a:buNone/>
            </a:pPr>
            <a:r>
              <a:rPr lang="ru-RU" b="1" dirty="0" smtClean="0">
                <a:solidFill>
                  <a:srgbClr val="C00000"/>
                </a:solidFill>
              </a:rPr>
              <a:t>«Воспитание культурно – гигиенических навыков и самообслуживания у детей раннего возраста в условиях ДОУ»</a:t>
            </a:r>
          </a:p>
          <a:p>
            <a:endParaRPr lang="ru-RU" dirty="0"/>
          </a:p>
        </p:txBody>
      </p:sp>
      <p:sp>
        <p:nvSpPr>
          <p:cNvPr id="4" name="Заголовок 1"/>
          <p:cNvSpPr txBox="1">
            <a:spLocks/>
          </p:cNvSpPr>
          <p:nvPr/>
        </p:nvSpPr>
        <p:spPr>
          <a:xfrm>
            <a:off x="1066800" y="509566"/>
            <a:ext cx="8229600" cy="1643074"/>
          </a:xfrm>
          <a:prstGeom prst="rect">
            <a:avLst/>
          </a:prstGeom>
        </p:spPr>
        <p:txBody>
          <a:bodyPr vert="horz" lIns="0" rIns="0" bIns="0" anchor="b">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0" i="0" u="none" strike="noStrike" kern="1200" cap="none" spc="0" normalizeH="0" baseline="0" noProof="0" dirty="0" smtClean="0">
                <a:ln>
                  <a:noFill/>
                </a:ln>
                <a:solidFill>
                  <a:srgbClr val="C00000"/>
                </a:solidFill>
                <a:effectLst/>
                <a:uLnTx/>
                <a:uFillTx/>
                <a:latin typeface="+mj-lt"/>
                <a:ea typeface="+mj-ea"/>
                <a:cs typeface="+mj-cs"/>
              </a:rPr>
              <a:t/>
            </a:r>
            <a:br>
              <a:rPr kumimoji="0" lang="ru-RU" sz="3600" b="0" i="0" u="none" strike="noStrike" kern="1200" cap="none" spc="0" normalizeH="0" baseline="0" noProof="0" dirty="0" smtClean="0">
                <a:ln>
                  <a:noFill/>
                </a:ln>
                <a:solidFill>
                  <a:srgbClr val="C00000"/>
                </a:solidFill>
                <a:effectLst/>
                <a:uLnTx/>
                <a:uFillTx/>
                <a:latin typeface="+mj-lt"/>
                <a:ea typeface="+mj-ea"/>
                <a:cs typeface="+mj-cs"/>
              </a:rPr>
            </a:br>
            <a:r>
              <a:rPr kumimoji="0" lang="ru-RU" sz="3600" b="0" i="0" u="none" strike="noStrike" kern="1200" cap="none" spc="0" normalizeH="0" baseline="0" noProof="0" dirty="0" smtClean="0">
                <a:ln>
                  <a:noFill/>
                </a:ln>
                <a:solidFill>
                  <a:srgbClr val="C00000"/>
                </a:solidFill>
                <a:effectLst/>
                <a:uLnTx/>
                <a:uFillTx/>
                <a:latin typeface="+mj-lt"/>
                <a:ea typeface="+mj-ea"/>
                <a:cs typeface="+mj-cs"/>
              </a:rPr>
              <a:t/>
            </a:r>
            <a:br>
              <a:rPr kumimoji="0" lang="ru-RU" sz="3600" b="0" i="0" u="none" strike="noStrike" kern="1200" cap="none" spc="0" normalizeH="0" baseline="0" noProof="0" dirty="0" smtClean="0">
                <a:ln>
                  <a:noFill/>
                </a:ln>
                <a:solidFill>
                  <a:srgbClr val="C00000"/>
                </a:solidFill>
                <a:effectLst/>
                <a:uLnTx/>
                <a:uFillTx/>
                <a:latin typeface="+mj-lt"/>
                <a:ea typeface="+mj-ea"/>
                <a:cs typeface="+mj-cs"/>
              </a:rPr>
            </a:br>
            <a:r>
              <a:rPr kumimoji="0" lang="ru-RU" sz="3600" b="0" i="0" u="none" strike="noStrike" kern="1200" cap="none" spc="0" normalizeH="0" baseline="0" noProof="0" dirty="0" smtClean="0">
                <a:ln>
                  <a:noFill/>
                </a:ln>
                <a:solidFill>
                  <a:srgbClr val="C00000"/>
                </a:solidFill>
                <a:effectLst/>
                <a:uLnTx/>
                <a:uFillTx/>
                <a:latin typeface="+mj-lt"/>
                <a:ea typeface="+mj-ea"/>
                <a:cs typeface="+mj-cs"/>
              </a:rPr>
              <a:t/>
            </a:r>
            <a:br>
              <a:rPr kumimoji="0" lang="ru-RU" sz="3600" b="0" i="0" u="none" strike="noStrike" kern="1200" cap="none" spc="0" normalizeH="0" baseline="0" noProof="0" dirty="0" smtClean="0">
                <a:ln>
                  <a:noFill/>
                </a:ln>
                <a:solidFill>
                  <a:srgbClr val="C00000"/>
                </a:solidFill>
                <a:effectLst/>
                <a:uLnTx/>
                <a:uFillTx/>
                <a:latin typeface="+mj-lt"/>
                <a:ea typeface="+mj-ea"/>
                <a:cs typeface="+mj-cs"/>
              </a:rPr>
            </a:br>
            <a:r>
              <a:rPr kumimoji="0" lang="ru-RU" sz="3600" b="1" i="0" u="none" strike="noStrike" kern="1200" cap="none" spc="0" normalizeH="0" baseline="0" noProof="0" dirty="0" smtClean="0">
                <a:ln>
                  <a:noFill/>
                </a:ln>
                <a:solidFill>
                  <a:srgbClr val="C00000"/>
                </a:solidFill>
                <a:effectLst/>
                <a:uLnTx/>
                <a:uFillTx/>
                <a:latin typeface="+mj-lt"/>
                <a:ea typeface="+mj-ea"/>
                <a:cs typeface="+mj-cs"/>
              </a:rPr>
              <a:t/>
            </a:r>
            <a:br>
              <a:rPr kumimoji="0" lang="ru-RU" sz="3600" b="1" i="0" u="none" strike="noStrike" kern="1200" cap="none" spc="0" normalizeH="0" baseline="0" noProof="0" dirty="0" smtClean="0">
                <a:ln>
                  <a:noFill/>
                </a:ln>
                <a:solidFill>
                  <a:srgbClr val="C00000"/>
                </a:solidFill>
                <a:effectLst/>
                <a:uLnTx/>
                <a:uFillTx/>
                <a:latin typeface="+mj-lt"/>
                <a:ea typeface="+mj-ea"/>
                <a:cs typeface="+mj-cs"/>
              </a:rPr>
            </a:br>
            <a:r>
              <a:rPr kumimoji="0" lang="ru-RU" sz="14400" b="1" i="0" u="none" strike="noStrike" kern="1200" cap="none" spc="0" normalizeH="0" baseline="0" noProof="0" dirty="0" smtClean="0">
                <a:ln>
                  <a:noFill/>
                </a:ln>
                <a:solidFill>
                  <a:srgbClr val="002060"/>
                </a:solidFill>
                <a:effectLst/>
                <a:uLnTx/>
                <a:uFillTx/>
                <a:latin typeface="+mj-lt"/>
                <a:ea typeface="+mj-ea"/>
                <a:cs typeface="+mj-cs"/>
              </a:rPr>
              <a:t>Городское методическое объединение воспитателей детей</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400" b="1" i="0" u="none" strike="noStrike" kern="1200" cap="none" spc="0" normalizeH="0" baseline="0" noProof="0" dirty="0" smtClean="0">
                <a:ln>
                  <a:noFill/>
                </a:ln>
                <a:solidFill>
                  <a:srgbClr val="002060"/>
                </a:solidFill>
                <a:effectLst/>
                <a:uLnTx/>
                <a:uFillTx/>
                <a:latin typeface="+mj-lt"/>
                <a:ea typeface="+mj-ea"/>
                <a:cs typeface="+mj-cs"/>
              </a:rPr>
              <a:t>раннего возраста</a:t>
            </a:r>
            <a:br>
              <a:rPr kumimoji="0" lang="ru-RU" sz="14400" b="1" i="0" u="none" strike="noStrike" kern="1200" cap="none" spc="0" normalizeH="0" baseline="0" noProof="0" dirty="0" smtClean="0">
                <a:ln>
                  <a:noFill/>
                </a:ln>
                <a:solidFill>
                  <a:srgbClr val="002060"/>
                </a:solidFill>
                <a:effectLst/>
                <a:uLnTx/>
                <a:uFillTx/>
                <a:latin typeface="+mj-lt"/>
                <a:ea typeface="+mj-ea"/>
                <a:cs typeface="+mj-cs"/>
              </a:rPr>
            </a:br>
            <a:r>
              <a:rPr kumimoji="0" lang="ru-RU" sz="14400" b="1" i="0" u="none" strike="noStrike" kern="1200" cap="none" spc="0" normalizeH="0" baseline="0" noProof="0" dirty="0" smtClean="0">
                <a:ln>
                  <a:noFill/>
                </a:ln>
                <a:solidFill>
                  <a:srgbClr val="002060"/>
                </a:solidFill>
                <a:effectLst/>
                <a:uLnTx/>
                <a:uFillTx/>
                <a:latin typeface="+mj-lt"/>
                <a:ea typeface="+mj-ea"/>
                <a:cs typeface="+mj-cs"/>
              </a:rPr>
              <a:t>северной территориальной зоны</a:t>
            </a:r>
            <a:r>
              <a:rPr kumimoji="0" lang="ru-RU" sz="5000" b="0" i="0" u="none" strike="noStrike" kern="1200" cap="none" spc="0" normalizeH="0" baseline="0" noProof="0" dirty="0" smtClean="0">
                <a:ln>
                  <a:noFill/>
                </a:ln>
                <a:solidFill>
                  <a:schemeClr val="tx2"/>
                </a:solidFill>
                <a:effectLst/>
                <a:uLnTx/>
                <a:uFillTx/>
                <a:latin typeface="+mj-lt"/>
                <a:ea typeface="+mj-ea"/>
                <a:cs typeface="+mj-cs"/>
              </a:rPr>
              <a:t/>
            </a:r>
            <a:br>
              <a:rPr kumimoji="0" lang="ru-RU" sz="5000" b="0" i="0" u="none" strike="noStrike" kern="1200" cap="none" spc="0" normalizeH="0" baseline="0" noProof="0" dirty="0" smtClean="0">
                <a:ln>
                  <a:noFill/>
                </a:ln>
                <a:solidFill>
                  <a:schemeClr val="tx2"/>
                </a:solidFill>
                <a:effectLst/>
                <a:uLnTx/>
                <a:uFillTx/>
                <a:latin typeface="+mj-lt"/>
                <a:ea typeface="+mj-ea"/>
                <a:cs typeface="+mj-cs"/>
              </a:rPr>
            </a:br>
            <a:endParaRPr kumimoji="0" lang="ru-RU" sz="5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229600" cy="581772"/>
          </a:xfrm>
        </p:spPr>
        <p:txBody>
          <a:bodyPr>
            <a:noAutofit/>
          </a:bodyPr>
          <a:lstStyle/>
          <a:p>
            <a:pPr algn="ctr"/>
            <a:r>
              <a:rPr lang="ru-RU" sz="4000" b="1" dirty="0" smtClean="0">
                <a:solidFill>
                  <a:srgbClr val="C00000"/>
                </a:solidFill>
              </a:rPr>
              <a:t>Практические методы</a:t>
            </a:r>
            <a:endParaRPr lang="ru-RU" sz="4000" b="1" dirty="0">
              <a:solidFill>
                <a:srgbClr val="C00000"/>
              </a:solidFill>
            </a:endParaRPr>
          </a:p>
        </p:txBody>
      </p:sp>
      <p:sp>
        <p:nvSpPr>
          <p:cNvPr id="3" name="Содержимое 2"/>
          <p:cNvSpPr>
            <a:spLocks noGrp="1"/>
          </p:cNvSpPr>
          <p:nvPr>
            <p:ph idx="1"/>
          </p:nvPr>
        </p:nvSpPr>
        <p:spPr>
          <a:xfrm>
            <a:off x="457200" y="857232"/>
            <a:ext cx="8229600" cy="5467368"/>
          </a:xfrm>
        </p:spPr>
        <p:txBody>
          <a:bodyPr>
            <a:normAutofit/>
          </a:bodyPr>
          <a:lstStyle/>
          <a:p>
            <a:r>
              <a:rPr lang="ru-RU" dirty="0" smtClean="0">
                <a:solidFill>
                  <a:srgbClr val="002060"/>
                </a:solidFill>
              </a:rPr>
              <a:t>приучение, упражнение, повторение (</a:t>
            </a:r>
            <a:r>
              <a:rPr lang="ru-RU" i="1" dirty="0" smtClean="0">
                <a:solidFill>
                  <a:srgbClr val="002060"/>
                </a:solidFill>
              </a:rPr>
              <a:t>в режимных моментах</a:t>
            </a:r>
            <a:r>
              <a:rPr lang="ru-RU" dirty="0" smtClean="0">
                <a:solidFill>
                  <a:srgbClr val="002060"/>
                </a:solidFill>
              </a:rPr>
              <a:t>); </a:t>
            </a:r>
          </a:p>
          <a:p>
            <a:r>
              <a:rPr lang="ru-RU" dirty="0" smtClean="0">
                <a:solidFill>
                  <a:srgbClr val="002060"/>
                </a:solidFill>
              </a:rPr>
              <a:t>дидактические игры;</a:t>
            </a:r>
          </a:p>
          <a:p>
            <a:r>
              <a:rPr lang="ru-RU" dirty="0" smtClean="0">
                <a:solidFill>
                  <a:srgbClr val="002060"/>
                </a:solidFill>
              </a:rPr>
              <a:t> сюжетно-ролевые игры ;</a:t>
            </a:r>
          </a:p>
          <a:p>
            <a:r>
              <a:rPr lang="ru-RU" dirty="0" smtClean="0">
                <a:solidFill>
                  <a:srgbClr val="002060"/>
                </a:solidFill>
              </a:rPr>
              <a:t>создание воспитывающих ситуаций (организованная образовательная деятельность, режимные моменты);</a:t>
            </a:r>
          </a:p>
          <a:p>
            <a:r>
              <a:rPr lang="ru-RU" dirty="0" smtClean="0">
                <a:solidFill>
                  <a:srgbClr val="002060"/>
                </a:solidFill>
              </a:rPr>
              <a:t>единство требований со стороны взрослых (воспитателей и родителей);</a:t>
            </a:r>
          </a:p>
          <a:p>
            <a:r>
              <a:rPr lang="ru-RU" dirty="0" smtClean="0">
                <a:solidFill>
                  <a:srgbClr val="002060"/>
                </a:solidFill>
              </a:rPr>
              <a:t> инсценировки; </a:t>
            </a:r>
          </a:p>
          <a:p>
            <a:r>
              <a:rPr lang="ru-RU" dirty="0" smtClean="0">
                <a:solidFill>
                  <a:srgbClr val="002060"/>
                </a:solidFill>
              </a:rPr>
              <a:t>игровые примеры (куклы и игрушки в помощь); </a:t>
            </a:r>
          </a:p>
          <a:p>
            <a:r>
              <a:rPr lang="ru-RU" dirty="0" smtClean="0">
                <a:solidFill>
                  <a:srgbClr val="002060"/>
                </a:solidFill>
              </a:rPr>
              <a:t>решение проблемных ситуаций </a:t>
            </a:r>
            <a:endParaRPr lang="ru-RU" dirty="0">
              <a:solidFill>
                <a:srgbClr val="002060"/>
              </a:solidFill>
            </a:endParaRPr>
          </a:p>
        </p:txBody>
      </p:sp>
    </p:spTree>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DSC05494.JPG"/>
          <p:cNvPicPr>
            <a:picLocks noGrp="1" noChangeAspect="1"/>
          </p:cNvPicPr>
          <p:nvPr>
            <p:ph idx="1"/>
          </p:nvPr>
        </p:nvPicPr>
        <p:blipFill>
          <a:blip r:embed="rId2" cstate="print"/>
          <a:stretch>
            <a:fillRect/>
          </a:stretch>
        </p:blipFill>
        <p:spPr>
          <a:xfrm>
            <a:off x="428596" y="571480"/>
            <a:ext cx="1999211" cy="3557847"/>
          </a:xfrm>
          <a:prstGeom prst="rect">
            <a:avLst/>
          </a:prstGeom>
        </p:spPr>
      </p:pic>
      <p:pic>
        <p:nvPicPr>
          <p:cNvPr id="14338" name="Picture 2" descr="F:\ГМО АПРЕЛ 2019 ФОТО\121120143511.jpg"/>
          <p:cNvPicPr>
            <a:picLocks noChangeAspect="1" noChangeArrowheads="1"/>
          </p:cNvPicPr>
          <p:nvPr/>
        </p:nvPicPr>
        <p:blipFill>
          <a:blip r:embed="rId3" cstate="print"/>
          <a:srcRect/>
          <a:stretch>
            <a:fillRect/>
          </a:stretch>
        </p:blipFill>
        <p:spPr bwMode="auto">
          <a:xfrm>
            <a:off x="4317772" y="357166"/>
            <a:ext cx="4826228" cy="2712340"/>
          </a:xfrm>
          <a:prstGeom prst="rect">
            <a:avLst/>
          </a:prstGeom>
          <a:noFill/>
        </p:spPr>
      </p:pic>
      <p:pic>
        <p:nvPicPr>
          <p:cNvPr id="5" name="Picture 3" descr="F:\ГМО АПРЕЛ 2019 ФОТО\261020154734.jpg"/>
          <p:cNvPicPr>
            <a:picLocks noChangeAspect="1" noChangeArrowheads="1"/>
          </p:cNvPicPr>
          <p:nvPr/>
        </p:nvPicPr>
        <p:blipFill>
          <a:blip r:embed="rId4" cstate="print"/>
          <a:srcRect t="20022"/>
          <a:stretch>
            <a:fillRect/>
          </a:stretch>
        </p:blipFill>
        <p:spPr bwMode="auto">
          <a:xfrm>
            <a:off x="3929058" y="4429132"/>
            <a:ext cx="5009518" cy="2251673"/>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28604"/>
            <a:ext cx="8305800" cy="500066"/>
          </a:xfrm>
        </p:spPr>
        <p:txBody>
          <a:bodyPr>
            <a:normAutofit fontScale="90000"/>
          </a:bodyPr>
          <a:lstStyle/>
          <a:p>
            <a:pPr algn="ctr"/>
            <a:r>
              <a:rPr lang="ru-RU" b="1" dirty="0" smtClean="0">
                <a:solidFill>
                  <a:srgbClr val="C00000"/>
                </a:solidFill>
              </a:rPr>
              <a:t>Утренняя гимнастика</a:t>
            </a:r>
            <a:endParaRPr lang="ru-RU" b="1" dirty="0">
              <a:solidFill>
                <a:srgbClr val="C00000"/>
              </a:solidFill>
            </a:endParaRPr>
          </a:p>
        </p:txBody>
      </p:sp>
      <p:pic>
        <p:nvPicPr>
          <p:cNvPr id="11266" name="Picture 2" descr="F:\ГМО АПРЕЛ 2019 ФОТО\08022013466_1.jpg"/>
          <p:cNvPicPr>
            <a:picLocks noChangeAspect="1" noChangeArrowheads="1"/>
          </p:cNvPicPr>
          <p:nvPr/>
        </p:nvPicPr>
        <p:blipFill>
          <a:blip r:embed="rId2" cstate="print"/>
          <a:srcRect/>
          <a:stretch>
            <a:fillRect/>
          </a:stretch>
        </p:blipFill>
        <p:spPr bwMode="auto">
          <a:xfrm>
            <a:off x="285720" y="1285860"/>
            <a:ext cx="4219132" cy="2371152"/>
          </a:xfrm>
          <a:prstGeom prst="rect">
            <a:avLst/>
          </a:prstGeom>
          <a:noFill/>
        </p:spPr>
      </p:pic>
      <p:pic>
        <p:nvPicPr>
          <p:cNvPr id="11267" name="Picture 3" descr="F:\ГМО АПРЕЛ 2019 ФОТО\051220143633.jpg"/>
          <p:cNvPicPr>
            <a:picLocks noChangeAspect="1" noChangeArrowheads="1"/>
          </p:cNvPicPr>
          <p:nvPr/>
        </p:nvPicPr>
        <p:blipFill>
          <a:blip r:embed="rId3" cstate="print"/>
          <a:srcRect/>
          <a:stretch>
            <a:fillRect/>
          </a:stretch>
        </p:blipFill>
        <p:spPr bwMode="auto">
          <a:xfrm>
            <a:off x="4357686" y="3857628"/>
            <a:ext cx="4500562" cy="2529316"/>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428596" y="142852"/>
            <a:ext cx="8305800" cy="642942"/>
          </a:xfrm>
        </p:spPr>
        <p:txBody>
          <a:bodyPr>
            <a:normAutofit fontScale="90000"/>
          </a:bodyPr>
          <a:lstStyle/>
          <a:p>
            <a:r>
              <a:rPr lang="ru-RU" b="1" dirty="0" smtClean="0">
                <a:solidFill>
                  <a:srgbClr val="C00000"/>
                </a:solidFill>
              </a:rPr>
              <a:t>Режимные моменты</a:t>
            </a:r>
            <a:endParaRPr lang="ru-RU" b="1" dirty="0">
              <a:solidFill>
                <a:srgbClr val="C00000"/>
              </a:solidFill>
            </a:endParaRPr>
          </a:p>
        </p:txBody>
      </p:sp>
      <p:sp>
        <p:nvSpPr>
          <p:cNvPr id="5" name="Содержимое 4"/>
          <p:cNvSpPr>
            <a:spLocks noGrp="1"/>
          </p:cNvSpPr>
          <p:nvPr>
            <p:ph idx="4294967295"/>
          </p:nvPr>
        </p:nvSpPr>
        <p:spPr>
          <a:xfrm>
            <a:off x="0" y="1285875"/>
            <a:ext cx="8229600" cy="5038725"/>
          </a:xfrm>
        </p:spPr>
        <p:txBody>
          <a:bodyPr>
            <a:normAutofit lnSpcReduction="10000"/>
          </a:bodyPr>
          <a:lstStyle/>
          <a:p>
            <a:pPr>
              <a:buNone/>
            </a:pPr>
            <a:endParaRPr lang="ru-RU" b="1" dirty="0" smtClean="0">
              <a:solidFill>
                <a:srgbClr val="002060"/>
              </a:solidFill>
            </a:endParaRPr>
          </a:p>
          <a:p>
            <a:pPr>
              <a:buNone/>
            </a:pPr>
            <a:endParaRPr lang="ru-RU" b="1" dirty="0" smtClean="0">
              <a:solidFill>
                <a:srgbClr val="002060"/>
              </a:solidFill>
            </a:endParaRPr>
          </a:p>
          <a:p>
            <a:pPr>
              <a:buNone/>
            </a:pPr>
            <a:endParaRPr lang="ru-RU" b="1" dirty="0" smtClean="0">
              <a:solidFill>
                <a:srgbClr val="002060"/>
              </a:solidFill>
            </a:endParaRPr>
          </a:p>
          <a:p>
            <a:pPr>
              <a:buNone/>
            </a:pPr>
            <a:endParaRPr lang="ru-RU" b="1" dirty="0" smtClean="0">
              <a:solidFill>
                <a:srgbClr val="002060"/>
              </a:solidFill>
            </a:endParaRPr>
          </a:p>
          <a:p>
            <a:pPr>
              <a:buNone/>
            </a:pPr>
            <a:endParaRPr lang="ru-RU" b="1" dirty="0" smtClean="0">
              <a:solidFill>
                <a:srgbClr val="002060"/>
              </a:solidFill>
            </a:endParaRPr>
          </a:p>
          <a:p>
            <a:pPr>
              <a:buNone/>
            </a:pPr>
            <a:endParaRPr lang="ru-RU" b="1" dirty="0" smtClean="0">
              <a:solidFill>
                <a:srgbClr val="002060"/>
              </a:solidFill>
            </a:endParaRPr>
          </a:p>
          <a:p>
            <a:pPr>
              <a:buNone/>
            </a:pPr>
            <a:endParaRPr lang="ru-RU" b="1" dirty="0" smtClean="0">
              <a:solidFill>
                <a:srgbClr val="002060"/>
              </a:solidFill>
            </a:endParaRPr>
          </a:p>
          <a:p>
            <a:pPr>
              <a:buNone/>
            </a:pPr>
            <a:endParaRPr lang="ru-RU" b="1" dirty="0" smtClean="0">
              <a:solidFill>
                <a:srgbClr val="002060"/>
              </a:solidFill>
            </a:endParaRPr>
          </a:p>
          <a:p>
            <a:pPr>
              <a:buNone/>
            </a:pPr>
            <a:endParaRPr lang="ru-RU" b="1" dirty="0" smtClean="0">
              <a:solidFill>
                <a:srgbClr val="002060"/>
              </a:solidFill>
            </a:endParaRPr>
          </a:p>
          <a:p>
            <a:pPr>
              <a:buNone/>
            </a:pPr>
            <a:endParaRPr lang="ru-RU" b="1" dirty="0" smtClean="0">
              <a:solidFill>
                <a:srgbClr val="002060"/>
              </a:solidFill>
            </a:endParaRPr>
          </a:p>
          <a:p>
            <a:pPr>
              <a:buNone/>
            </a:pPr>
            <a:r>
              <a:rPr lang="ru-RU" b="1" dirty="0" smtClean="0">
                <a:solidFill>
                  <a:srgbClr val="002060"/>
                </a:solidFill>
              </a:rPr>
              <a:t>Умывание, мытье рук</a:t>
            </a:r>
            <a:endParaRPr lang="ru-RU" b="1" dirty="0">
              <a:solidFill>
                <a:srgbClr val="002060"/>
              </a:solidFill>
            </a:endParaRPr>
          </a:p>
        </p:txBody>
      </p:sp>
      <p:pic>
        <p:nvPicPr>
          <p:cNvPr id="4" name="Рисунок 3" descr="DSC05387.JPG"/>
          <p:cNvPicPr>
            <a:picLocks noChangeAspect="1"/>
          </p:cNvPicPr>
          <p:nvPr/>
        </p:nvPicPr>
        <p:blipFill>
          <a:blip r:embed="rId2" cstate="print"/>
          <a:stretch>
            <a:fillRect/>
          </a:stretch>
        </p:blipFill>
        <p:spPr>
          <a:xfrm>
            <a:off x="7000891" y="2857496"/>
            <a:ext cx="2143109" cy="3812740"/>
          </a:xfrm>
          <a:prstGeom prst="rect">
            <a:avLst/>
          </a:prstGeom>
        </p:spPr>
      </p:pic>
      <p:pic>
        <p:nvPicPr>
          <p:cNvPr id="6" name="Рисунок 5" descr="DSC05388.JPG"/>
          <p:cNvPicPr>
            <a:picLocks noChangeAspect="1"/>
          </p:cNvPicPr>
          <p:nvPr/>
        </p:nvPicPr>
        <p:blipFill>
          <a:blip r:embed="rId3" cstate="print"/>
          <a:stretch>
            <a:fillRect/>
          </a:stretch>
        </p:blipFill>
        <p:spPr>
          <a:xfrm>
            <a:off x="285721" y="1071546"/>
            <a:ext cx="4066982" cy="2286016"/>
          </a:xfrm>
          <a:prstGeom prst="rect">
            <a:avLst/>
          </a:prstGeom>
        </p:spPr>
      </p:pic>
      <p:pic>
        <p:nvPicPr>
          <p:cNvPr id="7" name="Рисунок 6" descr="DSC05426.JPG"/>
          <p:cNvPicPr>
            <a:picLocks noChangeAspect="1"/>
          </p:cNvPicPr>
          <p:nvPr/>
        </p:nvPicPr>
        <p:blipFill>
          <a:blip r:embed="rId4" cstate="print"/>
          <a:stretch>
            <a:fillRect/>
          </a:stretch>
        </p:blipFill>
        <p:spPr>
          <a:xfrm>
            <a:off x="4714876" y="2857496"/>
            <a:ext cx="2137057" cy="3801973"/>
          </a:xfrm>
          <a:prstGeom prst="rect">
            <a:avLst/>
          </a:prstGeom>
        </p:spPr>
      </p:pic>
    </p:spTree>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ВИДЕО</a:t>
            </a:r>
            <a:endParaRPr lang="ru-RU" dirty="0"/>
          </a:p>
        </p:txBody>
      </p:sp>
      <p:pic>
        <p:nvPicPr>
          <p:cNvPr id="2050" name="Picture 2" descr="F:\ГМО АПРЕЛ 2019 ФОТО\20170124_114255.jpg"/>
          <p:cNvPicPr>
            <a:picLocks noChangeAspect="1" noChangeArrowheads="1"/>
          </p:cNvPicPr>
          <p:nvPr/>
        </p:nvPicPr>
        <p:blipFill>
          <a:blip r:embed="rId2" cstate="print"/>
          <a:srcRect/>
          <a:stretch>
            <a:fillRect/>
          </a:stretch>
        </p:blipFill>
        <p:spPr bwMode="auto">
          <a:xfrm>
            <a:off x="285719" y="642918"/>
            <a:ext cx="3905277" cy="2928958"/>
          </a:xfrm>
          <a:prstGeom prst="rect">
            <a:avLst/>
          </a:prstGeom>
          <a:noFill/>
        </p:spPr>
      </p:pic>
      <p:pic>
        <p:nvPicPr>
          <p:cNvPr id="2051" name="Picture 3" descr="F:\ГМО АПРЕЛ 2019 ФОТО\20170124_114311(0).jpg"/>
          <p:cNvPicPr>
            <a:picLocks noChangeAspect="1" noChangeArrowheads="1"/>
          </p:cNvPicPr>
          <p:nvPr/>
        </p:nvPicPr>
        <p:blipFill>
          <a:blip r:embed="rId3" cstate="print"/>
          <a:srcRect/>
          <a:stretch>
            <a:fillRect/>
          </a:stretch>
        </p:blipFill>
        <p:spPr bwMode="auto">
          <a:xfrm>
            <a:off x="4429124" y="2285992"/>
            <a:ext cx="4476749" cy="3357562"/>
          </a:xfrm>
          <a:prstGeom prst="rect">
            <a:avLst/>
          </a:prstGeom>
          <a:noFill/>
        </p:spPr>
      </p:pic>
      <p:pic>
        <p:nvPicPr>
          <p:cNvPr id="5" name="Рисунок 4" descr="DSC05606.JPG"/>
          <p:cNvPicPr>
            <a:picLocks noChangeAspect="1"/>
          </p:cNvPicPr>
          <p:nvPr/>
        </p:nvPicPr>
        <p:blipFill>
          <a:blip r:embed="rId4" cstate="print"/>
          <a:stretch>
            <a:fillRect/>
          </a:stretch>
        </p:blipFill>
        <p:spPr>
          <a:xfrm>
            <a:off x="285720" y="4786322"/>
            <a:ext cx="3143240" cy="1766789"/>
          </a:xfrm>
          <a:prstGeom prst="rect">
            <a:avLst/>
          </a:prstGeom>
        </p:spPr>
      </p:pic>
    </p:spTree>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571472" y="214290"/>
            <a:ext cx="8229600" cy="500066"/>
          </a:xfrm>
        </p:spPr>
        <p:txBody>
          <a:bodyPr>
            <a:normAutofit fontScale="90000"/>
          </a:bodyPr>
          <a:lstStyle/>
          <a:p>
            <a:pPr algn="ctr"/>
            <a:r>
              <a:rPr lang="ru-RU" b="1" dirty="0" smtClean="0">
                <a:solidFill>
                  <a:srgbClr val="C00000"/>
                </a:solidFill>
              </a:rPr>
              <a:t>Режимные моменты</a:t>
            </a:r>
            <a:endParaRPr lang="ru-RU" dirty="0">
              <a:solidFill>
                <a:srgbClr val="FF0000"/>
              </a:solidFill>
            </a:endParaRPr>
          </a:p>
        </p:txBody>
      </p:sp>
      <p:sp>
        <p:nvSpPr>
          <p:cNvPr id="5" name="Содержимое 4"/>
          <p:cNvSpPr>
            <a:spLocks noGrp="1"/>
          </p:cNvSpPr>
          <p:nvPr>
            <p:ph idx="1"/>
          </p:nvPr>
        </p:nvSpPr>
        <p:spPr>
          <a:xfrm>
            <a:off x="457200" y="1214422"/>
            <a:ext cx="8229600" cy="5429288"/>
          </a:xfrm>
        </p:spPr>
        <p:txBody>
          <a:bodyPr>
            <a:normAutofit lnSpcReduction="10000"/>
          </a:bodyPr>
          <a:lstStyle/>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r>
              <a:rPr lang="ru-RU" b="1" dirty="0" smtClean="0">
                <a:solidFill>
                  <a:srgbClr val="002060"/>
                </a:solidFill>
              </a:rPr>
              <a:t>Прием пищи (завтрак, обед)</a:t>
            </a:r>
            <a:endParaRPr lang="ru-RU" b="1" dirty="0">
              <a:solidFill>
                <a:srgbClr val="002060"/>
              </a:solidFill>
            </a:endParaRPr>
          </a:p>
        </p:txBody>
      </p:sp>
      <p:pic>
        <p:nvPicPr>
          <p:cNvPr id="6" name="Рисунок 5" descr="DSC05396.JPG"/>
          <p:cNvPicPr>
            <a:picLocks noChangeAspect="1"/>
          </p:cNvPicPr>
          <p:nvPr/>
        </p:nvPicPr>
        <p:blipFill>
          <a:blip r:embed="rId2" cstate="print"/>
          <a:stretch>
            <a:fillRect/>
          </a:stretch>
        </p:blipFill>
        <p:spPr>
          <a:xfrm>
            <a:off x="357158" y="928670"/>
            <a:ext cx="3571868" cy="2007717"/>
          </a:xfrm>
          <a:prstGeom prst="rect">
            <a:avLst/>
          </a:prstGeom>
        </p:spPr>
      </p:pic>
      <p:pic>
        <p:nvPicPr>
          <p:cNvPr id="7" name="Рисунок 6" descr="DSC05402.JPG"/>
          <p:cNvPicPr>
            <a:picLocks noChangeAspect="1"/>
          </p:cNvPicPr>
          <p:nvPr/>
        </p:nvPicPr>
        <p:blipFill>
          <a:blip r:embed="rId3" cstate="print"/>
          <a:stretch>
            <a:fillRect/>
          </a:stretch>
        </p:blipFill>
        <p:spPr>
          <a:xfrm>
            <a:off x="285720" y="3571876"/>
            <a:ext cx="3643306" cy="2047871"/>
          </a:xfrm>
          <a:prstGeom prst="rect">
            <a:avLst/>
          </a:prstGeom>
        </p:spPr>
      </p:pic>
      <p:pic>
        <p:nvPicPr>
          <p:cNvPr id="9218" name="Picture 2" descr="F:\ГМО АПРЕЛ 2019 ФОТО\20190122_121041.jpg"/>
          <p:cNvPicPr>
            <a:picLocks noChangeAspect="1" noChangeArrowheads="1"/>
          </p:cNvPicPr>
          <p:nvPr/>
        </p:nvPicPr>
        <p:blipFill>
          <a:blip r:embed="rId4" cstate="print"/>
          <a:srcRect/>
          <a:stretch>
            <a:fillRect/>
          </a:stretch>
        </p:blipFill>
        <p:spPr bwMode="auto">
          <a:xfrm>
            <a:off x="5643570" y="2214554"/>
            <a:ext cx="2786064" cy="3714752"/>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457200" y="285728"/>
            <a:ext cx="8229600" cy="857256"/>
          </a:xfrm>
        </p:spPr>
        <p:txBody>
          <a:bodyPr>
            <a:normAutofit/>
          </a:bodyPr>
          <a:lstStyle/>
          <a:p>
            <a:pPr algn="ctr"/>
            <a:r>
              <a:rPr lang="ru-RU" b="1" dirty="0" smtClean="0">
                <a:solidFill>
                  <a:srgbClr val="C00000"/>
                </a:solidFill>
              </a:rPr>
              <a:t>Режимные моменты</a:t>
            </a:r>
            <a:endParaRPr lang="ru-RU" dirty="0">
              <a:solidFill>
                <a:srgbClr val="C00000"/>
              </a:solidFill>
            </a:endParaRPr>
          </a:p>
        </p:txBody>
      </p:sp>
      <p:sp>
        <p:nvSpPr>
          <p:cNvPr id="3" name="Текст 2"/>
          <p:cNvSpPr>
            <a:spLocks noGrp="1"/>
          </p:cNvSpPr>
          <p:nvPr>
            <p:ph idx="1"/>
          </p:nvPr>
        </p:nvSpPr>
        <p:spPr>
          <a:xfrm>
            <a:off x="457200" y="1214422"/>
            <a:ext cx="8229600" cy="5110178"/>
          </a:xfrm>
        </p:spPr>
        <p:txBody>
          <a:bodyPr>
            <a:normAutofit/>
          </a:bodyPr>
          <a:lstStyle/>
          <a:p>
            <a:endParaRPr lang="ru-RU" sz="2000" i="1" dirty="0" smtClean="0">
              <a:solidFill>
                <a:srgbClr val="FF0000"/>
              </a:solidFill>
            </a:endParaRPr>
          </a:p>
          <a:p>
            <a:endParaRPr lang="ru-RU" sz="2000" i="1" dirty="0" smtClean="0">
              <a:solidFill>
                <a:srgbClr val="FF0000"/>
              </a:solidFill>
            </a:endParaRPr>
          </a:p>
          <a:p>
            <a:endParaRPr lang="ru-RU" sz="2000" i="1" dirty="0" smtClean="0">
              <a:solidFill>
                <a:srgbClr val="FF0000"/>
              </a:solidFill>
            </a:endParaRPr>
          </a:p>
          <a:p>
            <a:endParaRPr lang="ru-RU" sz="2000" i="1" dirty="0" smtClean="0">
              <a:solidFill>
                <a:srgbClr val="FF0000"/>
              </a:solidFill>
            </a:endParaRPr>
          </a:p>
          <a:p>
            <a:endParaRPr lang="ru-RU" sz="2000" i="1" dirty="0" smtClean="0">
              <a:solidFill>
                <a:srgbClr val="FF0000"/>
              </a:solidFill>
            </a:endParaRPr>
          </a:p>
          <a:p>
            <a:endParaRPr lang="ru-RU" sz="2000" i="1" dirty="0" smtClean="0">
              <a:solidFill>
                <a:srgbClr val="FF0000"/>
              </a:solidFill>
            </a:endParaRPr>
          </a:p>
          <a:p>
            <a:endParaRPr lang="ru-RU" sz="2000" i="1" dirty="0" smtClean="0">
              <a:solidFill>
                <a:srgbClr val="FF0000"/>
              </a:solidFill>
            </a:endParaRPr>
          </a:p>
          <a:p>
            <a:endParaRPr lang="ru-RU" sz="2000" i="1" dirty="0" smtClean="0">
              <a:solidFill>
                <a:srgbClr val="FF0000"/>
              </a:solidFill>
            </a:endParaRPr>
          </a:p>
          <a:p>
            <a:endParaRPr lang="ru-RU" sz="2000" i="1" dirty="0" smtClean="0">
              <a:solidFill>
                <a:srgbClr val="FF0000"/>
              </a:solidFill>
            </a:endParaRPr>
          </a:p>
          <a:p>
            <a:endParaRPr lang="ru-RU" sz="2000" i="1" dirty="0" smtClean="0">
              <a:solidFill>
                <a:srgbClr val="FF0000"/>
              </a:solidFill>
            </a:endParaRPr>
          </a:p>
          <a:p>
            <a:r>
              <a:rPr lang="ru-RU" sz="2000" b="1" dirty="0" smtClean="0">
                <a:solidFill>
                  <a:srgbClr val="002060"/>
                </a:solidFill>
              </a:rPr>
              <a:t>О</a:t>
            </a:r>
            <a:r>
              <a:rPr lang="ru-RU" sz="2400" b="1" dirty="0" smtClean="0">
                <a:solidFill>
                  <a:srgbClr val="002060"/>
                </a:solidFill>
              </a:rPr>
              <a:t>рганизованная образовательная </a:t>
            </a:r>
          </a:p>
          <a:p>
            <a:pPr>
              <a:buNone/>
            </a:pPr>
            <a:r>
              <a:rPr lang="ru-RU" sz="2400" b="1" dirty="0" smtClean="0">
                <a:solidFill>
                  <a:srgbClr val="002060"/>
                </a:solidFill>
              </a:rPr>
              <a:t>деятельность</a:t>
            </a:r>
            <a:endParaRPr lang="ru-RU" sz="2400" b="1" dirty="0">
              <a:solidFill>
                <a:srgbClr val="002060"/>
              </a:solidFill>
            </a:endParaRPr>
          </a:p>
        </p:txBody>
      </p:sp>
      <p:pic>
        <p:nvPicPr>
          <p:cNvPr id="3074" name="Picture 2" descr="F:\ГМО АПРЕЛ 2019 ФОТО\20180212_173456.jpg"/>
          <p:cNvPicPr>
            <a:picLocks noChangeAspect="1" noChangeArrowheads="1"/>
          </p:cNvPicPr>
          <p:nvPr/>
        </p:nvPicPr>
        <p:blipFill>
          <a:blip r:embed="rId2" cstate="print"/>
          <a:srcRect/>
          <a:stretch>
            <a:fillRect/>
          </a:stretch>
        </p:blipFill>
        <p:spPr bwMode="auto">
          <a:xfrm>
            <a:off x="285720" y="1142984"/>
            <a:ext cx="3619493" cy="2714620"/>
          </a:xfrm>
          <a:prstGeom prst="rect">
            <a:avLst/>
          </a:prstGeom>
          <a:noFill/>
        </p:spPr>
      </p:pic>
      <p:pic>
        <p:nvPicPr>
          <p:cNvPr id="3075" name="Picture 3" descr="F:\ГМО АПРЕЛ 2019 ФОТО\261020154745.jpg"/>
          <p:cNvPicPr>
            <a:picLocks noChangeAspect="1" noChangeArrowheads="1"/>
          </p:cNvPicPr>
          <p:nvPr/>
        </p:nvPicPr>
        <p:blipFill>
          <a:blip r:embed="rId3" cstate="print"/>
          <a:srcRect/>
          <a:stretch>
            <a:fillRect/>
          </a:stretch>
        </p:blipFill>
        <p:spPr bwMode="auto">
          <a:xfrm>
            <a:off x="4786314" y="1643050"/>
            <a:ext cx="4063545" cy="2283712"/>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571504"/>
          </a:xfrm>
        </p:spPr>
        <p:txBody>
          <a:bodyPr>
            <a:normAutofit fontScale="90000"/>
          </a:bodyPr>
          <a:lstStyle/>
          <a:p>
            <a:pPr algn="ctr"/>
            <a:r>
              <a:rPr lang="ru-RU" sz="4000" b="1" dirty="0" smtClean="0">
                <a:solidFill>
                  <a:srgbClr val="C00000"/>
                </a:solidFill>
              </a:rPr>
              <a:t>Режимные моменты</a:t>
            </a:r>
            <a:endParaRPr lang="ru-RU" sz="4000" b="1" i="1" dirty="0">
              <a:solidFill>
                <a:srgbClr val="C00000"/>
              </a:solidFill>
            </a:endParaRPr>
          </a:p>
        </p:txBody>
      </p:sp>
      <p:sp>
        <p:nvSpPr>
          <p:cNvPr id="14" name="Содержимое 13"/>
          <p:cNvSpPr>
            <a:spLocks noGrp="1"/>
          </p:cNvSpPr>
          <p:nvPr>
            <p:ph idx="1"/>
          </p:nvPr>
        </p:nvSpPr>
        <p:spPr>
          <a:xfrm>
            <a:off x="457200" y="1935480"/>
            <a:ext cx="8229600" cy="4779668"/>
          </a:xfrm>
        </p:spPr>
        <p:txBody>
          <a:bodyPr>
            <a:normAutofit fontScale="92500" lnSpcReduction="20000"/>
          </a:bodyPr>
          <a:lstStyle/>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r>
              <a:rPr lang="ru-RU" b="1" dirty="0" smtClean="0">
                <a:solidFill>
                  <a:srgbClr val="002060"/>
                </a:solidFill>
              </a:rPr>
              <a:t>Одевание, раздевание</a:t>
            </a:r>
            <a:endParaRPr lang="ru-RU" b="1" dirty="0">
              <a:solidFill>
                <a:srgbClr val="002060"/>
              </a:solidFill>
            </a:endParaRPr>
          </a:p>
        </p:txBody>
      </p:sp>
      <p:pic>
        <p:nvPicPr>
          <p:cNvPr id="8" name="3.avi">
            <a:hlinkClick r:id="" action="ppaction://media"/>
          </p:cNvPr>
          <p:cNvPicPr>
            <a:picLocks noRot="1" noChangeAspect="1"/>
          </p:cNvPicPr>
          <p:nvPr>
            <a:videoFile r:link="rId1"/>
          </p:nvPr>
        </p:nvPicPr>
        <p:blipFill>
          <a:blip r:embed="rId3" cstate="print"/>
          <a:stretch>
            <a:fillRect/>
          </a:stretch>
        </p:blipFill>
        <p:spPr>
          <a:xfrm>
            <a:off x="1071538" y="857232"/>
            <a:ext cx="7215238" cy="5443576"/>
          </a:xfrm>
          <a:prstGeom prst="rect">
            <a:avLst/>
          </a:prstGeom>
        </p:spPr>
      </p:pic>
    </p:spTree>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428604"/>
            <a:ext cx="7851648" cy="642942"/>
          </a:xfrm>
        </p:spPr>
        <p:txBody>
          <a:bodyPr>
            <a:normAutofit fontScale="90000"/>
          </a:bodyPr>
          <a:lstStyle/>
          <a:p>
            <a:pPr algn="ctr"/>
            <a:r>
              <a:rPr lang="ru-RU" sz="5400" b="1" dirty="0" smtClean="0">
                <a:solidFill>
                  <a:srgbClr val="C00000"/>
                </a:solidFill>
              </a:rPr>
              <a:t>Режимные моменты</a:t>
            </a:r>
            <a:endParaRPr lang="ru-RU" dirty="0"/>
          </a:p>
        </p:txBody>
      </p:sp>
      <p:sp>
        <p:nvSpPr>
          <p:cNvPr id="14" name="Подзаголовок 13"/>
          <p:cNvSpPr>
            <a:spLocks noGrp="1"/>
          </p:cNvSpPr>
          <p:nvPr>
            <p:ph type="subTitle" idx="1"/>
          </p:nvPr>
        </p:nvSpPr>
        <p:spPr>
          <a:xfrm>
            <a:off x="214282" y="6072206"/>
            <a:ext cx="4000528" cy="557654"/>
          </a:xfrm>
        </p:spPr>
        <p:txBody>
          <a:bodyPr/>
          <a:lstStyle/>
          <a:p>
            <a:r>
              <a:rPr lang="ru-RU" b="1" dirty="0" smtClean="0">
                <a:solidFill>
                  <a:srgbClr val="002060"/>
                </a:solidFill>
              </a:rPr>
              <a:t>Одевание, раздевание</a:t>
            </a:r>
            <a:endParaRPr lang="ru-RU" b="1" dirty="0">
              <a:solidFill>
                <a:srgbClr val="002060"/>
              </a:solidFill>
            </a:endParaRPr>
          </a:p>
        </p:txBody>
      </p:sp>
      <p:pic>
        <p:nvPicPr>
          <p:cNvPr id="4" name="Picture 2" descr="F:\ГМО АПРЕЛ 2019 ФОТО\20190118_121331.jpg"/>
          <p:cNvPicPr>
            <a:picLocks noGrp="1" noChangeAspect="1" noChangeArrowheads="1"/>
          </p:cNvPicPr>
          <p:nvPr>
            <p:ph idx="4294967295"/>
          </p:nvPr>
        </p:nvPicPr>
        <p:blipFill>
          <a:blip r:embed="rId2" cstate="print"/>
          <a:stretch>
            <a:fillRect/>
          </a:stretch>
        </p:blipFill>
        <p:spPr bwMode="auto">
          <a:xfrm>
            <a:off x="357158" y="1357298"/>
            <a:ext cx="2860675" cy="3811587"/>
          </a:xfrm>
          <a:prstGeom prst="rect">
            <a:avLst/>
          </a:prstGeom>
          <a:noFill/>
        </p:spPr>
      </p:pic>
      <p:pic>
        <p:nvPicPr>
          <p:cNvPr id="5" name="Picture 3" descr="F:\ГМО АПРЕЛ 2019 ФОТО\20190123_110055.jpg"/>
          <p:cNvPicPr>
            <a:picLocks noChangeAspect="1" noChangeArrowheads="1"/>
          </p:cNvPicPr>
          <p:nvPr/>
        </p:nvPicPr>
        <p:blipFill>
          <a:blip r:embed="rId3" cstate="print"/>
          <a:srcRect/>
          <a:stretch>
            <a:fillRect/>
          </a:stretch>
        </p:blipFill>
        <p:spPr bwMode="auto">
          <a:xfrm>
            <a:off x="5857884" y="1285860"/>
            <a:ext cx="3000396" cy="4000528"/>
          </a:xfrm>
          <a:prstGeom prst="rect">
            <a:avLst/>
          </a:prstGeom>
          <a:noFill/>
        </p:spPr>
      </p:pic>
      <p:pic>
        <p:nvPicPr>
          <p:cNvPr id="11" name="Picture 2" descr="http://moroz19731802.narod.ru/38.jpg?rand=201773528197853"/>
          <p:cNvPicPr>
            <a:picLocks noChangeAspect="1" noChangeArrowheads="1"/>
          </p:cNvPicPr>
          <p:nvPr/>
        </p:nvPicPr>
        <p:blipFill>
          <a:blip r:embed="rId4" cstate="print"/>
          <a:srcRect/>
          <a:stretch>
            <a:fillRect/>
          </a:stretch>
        </p:blipFill>
        <p:spPr bwMode="auto">
          <a:xfrm>
            <a:off x="3428992" y="4500570"/>
            <a:ext cx="2286016" cy="1707278"/>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714380"/>
          </a:xfrm>
        </p:spPr>
        <p:txBody>
          <a:bodyPr>
            <a:normAutofit fontScale="90000"/>
          </a:bodyPr>
          <a:lstStyle/>
          <a:p>
            <a:pPr algn="ctr"/>
            <a:r>
              <a:rPr lang="ru-RU" sz="5400" b="1" dirty="0" smtClean="0">
                <a:solidFill>
                  <a:srgbClr val="C00000"/>
                </a:solidFill>
              </a:rPr>
              <a:t>Режимные моменты</a:t>
            </a:r>
            <a:endParaRPr lang="ru-RU" b="1" dirty="0">
              <a:solidFill>
                <a:srgbClr val="C00000"/>
              </a:solidFill>
            </a:endParaRPr>
          </a:p>
        </p:txBody>
      </p:sp>
      <p:sp>
        <p:nvSpPr>
          <p:cNvPr id="7" name="Содержимое 6"/>
          <p:cNvSpPr>
            <a:spLocks noGrp="1"/>
          </p:cNvSpPr>
          <p:nvPr>
            <p:ph idx="1"/>
          </p:nvPr>
        </p:nvSpPr>
        <p:spPr>
          <a:xfrm>
            <a:off x="457200" y="928670"/>
            <a:ext cx="8229600" cy="5395930"/>
          </a:xfrm>
        </p:spPr>
        <p:txBody>
          <a:bodyPr/>
          <a:lstStyle/>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r>
              <a:rPr lang="ru-RU" b="1" dirty="0" smtClean="0">
                <a:solidFill>
                  <a:srgbClr val="002060"/>
                </a:solidFill>
              </a:rPr>
              <a:t>Тихий час</a:t>
            </a:r>
          </a:p>
        </p:txBody>
      </p:sp>
      <p:pic>
        <p:nvPicPr>
          <p:cNvPr id="4" name="Рисунок 3" descr="DSC05430.JPG"/>
          <p:cNvPicPr>
            <a:picLocks noChangeAspect="1"/>
          </p:cNvPicPr>
          <p:nvPr/>
        </p:nvPicPr>
        <p:blipFill>
          <a:blip r:embed="rId2" cstate="print"/>
          <a:stretch>
            <a:fillRect/>
          </a:stretch>
        </p:blipFill>
        <p:spPr>
          <a:xfrm>
            <a:off x="285720" y="785794"/>
            <a:ext cx="2214578" cy="3939889"/>
          </a:xfrm>
          <a:prstGeom prst="rect">
            <a:avLst/>
          </a:prstGeom>
        </p:spPr>
      </p:pic>
      <p:pic>
        <p:nvPicPr>
          <p:cNvPr id="6146" name="Picture 2" descr="F:\ГМО АПРЕЛ 2019 ФОТО\20190118_121959.jpg"/>
          <p:cNvPicPr>
            <a:picLocks noChangeAspect="1" noChangeArrowheads="1"/>
          </p:cNvPicPr>
          <p:nvPr/>
        </p:nvPicPr>
        <p:blipFill>
          <a:blip r:embed="rId3" cstate="print"/>
          <a:srcRect/>
          <a:stretch>
            <a:fillRect/>
          </a:stretch>
        </p:blipFill>
        <p:spPr bwMode="auto">
          <a:xfrm>
            <a:off x="3143240" y="928670"/>
            <a:ext cx="3000378" cy="4000504"/>
          </a:xfrm>
          <a:prstGeom prst="rect">
            <a:avLst/>
          </a:prstGeom>
          <a:noFill/>
        </p:spPr>
      </p:pic>
      <p:pic>
        <p:nvPicPr>
          <p:cNvPr id="6147" name="Picture 3" descr="F:\ГМО АПРЕЛ 2019 ФОТО\08022013475.jpg"/>
          <p:cNvPicPr>
            <a:picLocks noChangeAspect="1" noChangeArrowheads="1"/>
          </p:cNvPicPr>
          <p:nvPr/>
        </p:nvPicPr>
        <p:blipFill>
          <a:blip r:embed="rId4" cstate="print"/>
          <a:srcRect/>
          <a:stretch>
            <a:fillRect/>
          </a:stretch>
        </p:blipFill>
        <p:spPr bwMode="auto">
          <a:xfrm>
            <a:off x="4787330" y="4286256"/>
            <a:ext cx="4070917" cy="2287855"/>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4414" y="1142984"/>
            <a:ext cx="6929486" cy="4401205"/>
          </a:xfrm>
          <a:prstGeom prst="rect">
            <a:avLst/>
          </a:prstGeom>
        </p:spPr>
        <p:txBody>
          <a:bodyPr wrap="square">
            <a:spAutoFit/>
          </a:bodyPr>
          <a:lstStyle/>
          <a:p>
            <a:r>
              <a:rPr lang="ru-RU" sz="2800" dirty="0" smtClean="0">
                <a:solidFill>
                  <a:srgbClr val="FF0000"/>
                </a:solidFill>
              </a:rPr>
              <a:t> </a:t>
            </a:r>
            <a:r>
              <a:rPr lang="ru-RU" sz="2800" dirty="0" smtClean="0">
                <a:solidFill>
                  <a:srgbClr val="002060"/>
                </a:solidFill>
              </a:rPr>
              <a:t>«Одна из важнейших задач детского сада, - писала Н.К. Крупская – привить ребятам навыки, укрепляющие их здоровье. С раннего возраста надо учить ребят мыть руки перед едой, есть из отдельной тарелки, ходить чистыми, стричь волосы, вытряхивать одежду, не пить сырой воды, вовремя есть, вовремя спать, быть больше на свежем воздухе и так далее». </a:t>
            </a:r>
            <a:endParaRPr lang="ru-RU" sz="2800" dirty="0">
              <a:solidFill>
                <a:srgbClr val="002060"/>
              </a:solidFill>
            </a:endParaRPr>
          </a:p>
        </p:txBody>
      </p:sp>
    </p:spTree>
  </p:cSld>
  <p:clrMapOvr>
    <a:masterClrMapping/>
  </p:clrMapOvr>
  <p:transition spd="slow">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42844" y="214290"/>
            <a:ext cx="8620156" cy="642942"/>
          </a:xfrm>
        </p:spPr>
        <p:txBody>
          <a:bodyPr>
            <a:normAutofit fontScale="90000"/>
          </a:bodyPr>
          <a:lstStyle/>
          <a:p>
            <a:pPr algn="ctr"/>
            <a:r>
              <a:rPr lang="ru-RU" b="1" dirty="0" smtClean="0">
                <a:solidFill>
                  <a:srgbClr val="C00000"/>
                </a:solidFill>
              </a:rPr>
              <a:t>Режимные моменты</a:t>
            </a:r>
            <a:endParaRPr lang="ru-RU" b="1" dirty="0">
              <a:solidFill>
                <a:srgbClr val="C00000"/>
              </a:solidFill>
            </a:endParaRPr>
          </a:p>
        </p:txBody>
      </p:sp>
      <p:sp>
        <p:nvSpPr>
          <p:cNvPr id="9" name="Содержимое 8"/>
          <p:cNvSpPr>
            <a:spLocks noGrp="1"/>
          </p:cNvSpPr>
          <p:nvPr>
            <p:ph idx="4294967295"/>
          </p:nvPr>
        </p:nvSpPr>
        <p:spPr>
          <a:xfrm>
            <a:off x="0" y="1357313"/>
            <a:ext cx="8229600" cy="4967287"/>
          </a:xfrm>
        </p:spPr>
        <p:txBody>
          <a:bodyPr>
            <a:normAutofit lnSpcReduction="10000"/>
          </a:bodyPr>
          <a:lstStyle/>
          <a:p>
            <a:pPr>
              <a:buNone/>
            </a:pPr>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r>
              <a:rPr lang="ru-RU" b="1" dirty="0" smtClean="0">
                <a:solidFill>
                  <a:srgbClr val="002060"/>
                </a:solidFill>
              </a:rPr>
              <a:t>Трудовая деятельность </a:t>
            </a:r>
          </a:p>
          <a:p>
            <a:pPr>
              <a:buNone/>
            </a:pPr>
            <a:r>
              <a:rPr lang="ru-RU" b="1" dirty="0" smtClean="0">
                <a:solidFill>
                  <a:srgbClr val="002060"/>
                </a:solidFill>
              </a:rPr>
              <a:t>на прогулке</a:t>
            </a:r>
            <a:endParaRPr lang="ru-RU" b="1" dirty="0">
              <a:solidFill>
                <a:srgbClr val="002060"/>
              </a:solidFill>
            </a:endParaRPr>
          </a:p>
        </p:txBody>
      </p:sp>
      <p:pic>
        <p:nvPicPr>
          <p:cNvPr id="5" name="Рисунок 4" descr="20170117_103840.jpg"/>
          <p:cNvPicPr>
            <a:picLocks noChangeAspect="1"/>
          </p:cNvPicPr>
          <p:nvPr/>
        </p:nvPicPr>
        <p:blipFill>
          <a:blip r:embed="rId2" cstate="print"/>
          <a:stretch>
            <a:fillRect/>
          </a:stretch>
        </p:blipFill>
        <p:spPr>
          <a:xfrm>
            <a:off x="428596" y="857232"/>
            <a:ext cx="3714744" cy="2786059"/>
          </a:xfrm>
          <a:prstGeom prst="rect">
            <a:avLst/>
          </a:prstGeom>
        </p:spPr>
      </p:pic>
      <p:pic>
        <p:nvPicPr>
          <p:cNvPr id="6" name="Рисунок 5" descr="20170117_104111.jpg"/>
          <p:cNvPicPr>
            <a:picLocks noChangeAspect="1"/>
          </p:cNvPicPr>
          <p:nvPr/>
        </p:nvPicPr>
        <p:blipFill>
          <a:blip r:embed="rId3" cstate="print"/>
          <a:stretch>
            <a:fillRect/>
          </a:stretch>
        </p:blipFill>
        <p:spPr>
          <a:xfrm>
            <a:off x="4714876" y="2714620"/>
            <a:ext cx="4000496" cy="3000372"/>
          </a:xfrm>
          <a:prstGeom prst="rect">
            <a:avLst/>
          </a:prstGeom>
        </p:spPr>
      </p:pic>
    </p:spTree>
  </p:cSld>
  <p:clrMapOvr>
    <a:masterClrMapping/>
  </p:clrMapOvr>
  <p:transition spd="slow">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305800" cy="1000132"/>
          </a:xfrm>
        </p:spPr>
        <p:txBody>
          <a:bodyPr/>
          <a:lstStyle/>
          <a:p>
            <a:pPr algn="ctr"/>
            <a:r>
              <a:rPr lang="ru-RU" b="1" dirty="0" smtClean="0">
                <a:solidFill>
                  <a:srgbClr val="C00000"/>
                </a:solidFill>
              </a:rPr>
              <a:t>Режимные моменты</a:t>
            </a:r>
            <a:endParaRPr lang="ru-RU" dirty="0"/>
          </a:p>
        </p:txBody>
      </p:sp>
      <p:pic>
        <p:nvPicPr>
          <p:cNvPr id="7170" name="Picture 2" descr="F:\ГМО АПРЕЛ 2019 ФОТО\20190121_124459.jpg"/>
          <p:cNvPicPr>
            <a:picLocks noChangeAspect="1" noChangeArrowheads="1"/>
          </p:cNvPicPr>
          <p:nvPr/>
        </p:nvPicPr>
        <p:blipFill>
          <a:blip r:embed="rId2" cstate="print"/>
          <a:srcRect/>
          <a:stretch>
            <a:fillRect/>
          </a:stretch>
        </p:blipFill>
        <p:spPr bwMode="auto">
          <a:xfrm>
            <a:off x="357158" y="1285860"/>
            <a:ext cx="3372258" cy="4357694"/>
          </a:xfrm>
          <a:prstGeom prst="rect">
            <a:avLst/>
          </a:prstGeom>
          <a:noFill/>
        </p:spPr>
      </p:pic>
      <p:sp>
        <p:nvSpPr>
          <p:cNvPr id="4" name="Прямоугольник 3"/>
          <p:cNvSpPr/>
          <p:nvPr/>
        </p:nvSpPr>
        <p:spPr>
          <a:xfrm>
            <a:off x="0" y="5857892"/>
            <a:ext cx="4572000" cy="830997"/>
          </a:xfrm>
          <a:prstGeom prst="rect">
            <a:avLst/>
          </a:prstGeom>
        </p:spPr>
        <p:txBody>
          <a:bodyPr>
            <a:spAutoFit/>
          </a:bodyPr>
          <a:lstStyle/>
          <a:p>
            <a:r>
              <a:rPr lang="ru-RU" sz="2400" b="1" dirty="0" smtClean="0">
                <a:solidFill>
                  <a:srgbClr val="002060"/>
                </a:solidFill>
              </a:rPr>
              <a:t>Трудовая деятельность в группе, уборка игрушек</a:t>
            </a:r>
          </a:p>
        </p:txBody>
      </p:sp>
      <p:pic>
        <p:nvPicPr>
          <p:cNvPr id="7171" name="Picture 3" descr="F:\ГМО АПРЕЛ 2019 ФОТО\20190121_131739.jpg"/>
          <p:cNvPicPr>
            <a:picLocks noChangeAspect="1" noChangeArrowheads="1"/>
          </p:cNvPicPr>
          <p:nvPr/>
        </p:nvPicPr>
        <p:blipFill>
          <a:blip r:embed="rId3" cstate="print"/>
          <a:srcRect/>
          <a:stretch>
            <a:fillRect/>
          </a:stretch>
        </p:blipFill>
        <p:spPr bwMode="auto">
          <a:xfrm>
            <a:off x="5572132" y="2714620"/>
            <a:ext cx="3345416" cy="3857628"/>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8305800" cy="857256"/>
          </a:xfrm>
        </p:spPr>
        <p:txBody>
          <a:bodyPr>
            <a:normAutofit/>
          </a:bodyPr>
          <a:lstStyle/>
          <a:p>
            <a:pPr algn="ctr"/>
            <a:r>
              <a:rPr lang="ru-RU" b="1" dirty="0" smtClean="0">
                <a:solidFill>
                  <a:srgbClr val="C00000"/>
                </a:solidFill>
              </a:rPr>
              <a:t>Режимные моменты</a:t>
            </a:r>
            <a:endParaRPr lang="ru-RU" dirty="0"/>
          </a:p>
        </p:txBody>
      </p:sp>
      <p:pic>
        <p:nvPicPr>
          <p:cNvPr id="8194" name="Picture 2" descr="F:\ГМО АПРЕЛ 2019 ФОТО\20190122_120914.jpg"/>
          <p:cNvPicPr>
            <a:picLocks noChangeAspect="1" noChangeArrowheads="1"/>
          </p:cNvPicPr>
          <p:nvPr/>
        </p:nvPicPr>
        <p:blipFill>
          <a:blip r:embed="rId2" cstate="print"/>
          <a:srcRect/>
          <a:stretch>
            <a:fillRect/>
          </a:stretch>
        </p:blipFill>
        <p:spPr bwMode="auto">
          <a:xfrm>
            <a:off x="285720" y="1142984"/>
            <a:ext cx="3143254" cy="4191005"/>
          </a:xfrm>
          <a:prstGeom prst="rect">
            <a:avLst/>
          </a:prstGeom>
          <a:noFill/>
        </p:spPr>
      </p:pic>
      <p:sp>
        <p:nvSpPr>
          <p:cNvPr id="4" name="Прямоугольник 3"/>
          <p:cNvSpPr/>
          <p:nvPr/>
        </p:nvSpPr>
        <p:spPr>
          <a:xfrm>
            <a:off x="571472" y="5857892"/>
            <a:ext cx="3500462" cy="461665"/>
          </a:xfrm>
          <a:prstGeom prst="rect">
            <a:avLst/>
          </a:prstGeom>
        </p:spPr>
        <p:txBody>
          <a:bodyPr wrap="square">
            <a:spAutoFit/>
          </a:bodyPr>
          <a:lstStyle/>
          <a:p>
            <a:r>
              <a:rPr lang="ru-RU" sz="2400" b="1" dirty="0" smtClean="0">
                <a:solidFill>
                  <a:srgbClr val="002060"/>
                </a:solidFill>
              </a:rPr>
              <a:t>Поручения</a:t>
            </a:r>
            <a:endParaRPr lang="ru-RU" sz="2400" b="1" dirty="0">
              <a:solidFill>
                <a:srgbClr val="002060"/>
              </a:solidFill>
            </a:endParaRPr>
          </a:p>
        </p:txBody>
      </p:sp>
      <p:pic>
        <p:nvPicPr>
          <p:cNvPr id="8195" name="Picture 3" descr="F:\ГМО АПРЕЛ 2019 ФОТО\101120154874.jpg"/>
          <p:cNvPicPr>
            <a:picLocks noChangeAspect="1" noChangeArrowheads="1"/>
          </p:cNvPicPr>
          <p:nvPr/>
        </p:nvPicPr>
        <p:blipFill>
          <a:blip r:embed="rId3" cstate="print"/>
          <a:srcRect/>
          <a:stretch>
            <a:fillRect/>
          </a:stretch>
        </p:blipFill>
        <p:spPr bwMode="auto">
          <a:xfrm>
            <a:off x="5072066" y="1339438"/>
            <a:ext cx="3833807" cy="2875355"/>
          </a:xfrm>
          <a:prstGeom prst="rect">
            <a:avLst/>
          </a:prstGeom>
          <a:noFill/>
        </p:spPr>
      </p:pic>
      <p:pic>
        <p:nvPicPr>
          <p:cNvPr id="8196" name="Picture 4" descr="F:\ГМО АПРЕЛ 2019 ФОТО\101120154876.jpg"/>
          <p:cNvPicPr>
            <a:picLocks noChangeAspect="1" noChangeArrowheads="1"/>
          </p:cNvPicPr>
          <p:nvPr/>
        </p:nvPicPr>
        <p:blipFill>
          <a:blip r:embed="rId4" cstate="print"/>
          <a:srcRect/>
          <a:stretch>
            <a:fillRect/>
          </a:stretch>
        </p:blipFill>
        <p:spPr bwMode="auto">
          <a:xfrm>
            <a:off x="3786183" y="3714728"/>
            <a:ext cx="3714776" cy="2786082"/>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5" name="Содержимое 4"/>
          <p:cNvSpPr>
            <a:spLocks noGrp="1"/>
          </p:cNvSpPr>
          <p:nvPr>
            <p:ph idx="1"/>
          </p:nvPr>
        </p:nvSpPr>
        <p:spPr/>
        <p:txBody>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r>
              <a:rPr lang="ru-RU" b="1" dirty="0" smtClean="0">
                <a:solidFill>
                  <a:srgbClr val="002060"/>
                </a:solidFill>
              </a:rPr>
              <a:t>Игры-эксперименты</a:t>
            </a:r>
            <a:endParaRPr lang="ru-RU" b="1" dirty="0">
              <a:solidFill>
                <a:srgbClr val="002060"/>
              </a:solidFill>
            </a:endParaRPr>
          </a:p>
        </p:txBody>
      </p:sp>
      <p:pic>
        <p:nvPicPr>
          <p:cNvPr id="51202" name="Picture 2" descr="D:\Мои фотографии\Опыты\Карлина опыты\IMG_0841.JPG"/>
          <p:cNvPicPr>
            <a:picLocks noChangeAspect="1" noChangeArrowheads="1"/>
          </p:cNvPicPr>
          <p:nvPr/>
        </p:nvPicPr>
        <p:blipFill>
          <a:blip r:embed="rId2" cstate="print"/>
          <a:srcRect/>
          <a:stretch>
            <a:fillRect/>
          </a:stretch>
        </p:blipFill>
        <p:spPr bwMode="auto">
          <a:xfrm>
            <a:off x="357158" y="642918"/>
            <a:ext cx="3714744" cy="2786058"/>
          </a:xfrm>
          <a:prstGeom prst="rect">
            <a:avLst/>
          </a:prstGeom>
          <a:noFill/>
        </p:spPr>
      </p:pic>
      <p:pic>
        <p:nvPicPr>
          <p:cNvPr id="51203" name="Picture 3" descr="D:\Мои фотографии\Опыты\Карлина опыты\IMG_0843.JPG"/>
          <p:cNvPicPr>
            <a:picLocks noChangeAspect="1" noChangeArrowheads="1"/>
          </p:cNvPicPr>
          <p:nvPr/>
        </p:nvPicPr>
        <p:blipFill>
          <a:blip r:embed="rId3" cstate="print"/>
          <a:srcRect/>
          <a:stretch>
            <a:fillRect/>
          </a:stretch>
        </p:blipFill>
        <p:spPr bwMode="auto">
          <a:xfrm>
            <a:off x="4857752" y="642918"/>
            <a:ext cx="3857620" cy="2893215"/>
          </a:xfrm>
          <a:prstGeom prst="rect">
            <a:avLst/>
          </a:prstGeom>
          <a:noFill/>
        </p:spPr>
      </p:pic>
      <p:pic>
        <p:nvPicPr>
          <p:cNvPr id="51205" name="Picture 5" descr="https://logoped-mogilev.by/wp-content/uploads/2017/06/volshebnyj-meshochek.jpg"/>
          <p:cNvPicPr>
            <a:picLocks noChangeAspect="1" noChangeArrowheads="1"/>
          </p:cNvPicPr>
          <p:nvPr/>
        </p:nvPicPr>
        <p:blipFill>
          <a:blip r:embed="rId4" cstate="print"/>
          <a:srcRect/>
          <a:stretch>
            <a:fillRect/>
          </a:stretch>
        </p:blipFill>
        <p:spPr bwMode="auto">
          <a:xfrm>
            <a:off x="5500694" y="4429132"/>
            <a:ext cx="3319932" cy="2214554"/>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r>
              <a:rPr lang="ru-RU" b="1" dirty="0" smtClean="0">
                <a:solidFill>
                  <a:srgbClr val="002060"/>
                </a:solidFill>
              </a:rPr>
              <a:t>Игры-путешествия</a:t>
            </a:r>
            <a:endParaRPr lang="ru-RU" b="1" dirty="0">
              <a:solidFill>
                <a:srgbClr val="002060"/>
              </a:solidFill>
            </a:endParaRPr>
          </a:p>
        </p:txBody>
      </p:sp>
      <p:pic>
        <p:nvPicPr>
          <p:cNvPr id="53250" name="Picture 2" descr="D:\Мои фотографии\Корнеева А.Н\IMG_2489.JPG"/>
          <p:cNvPicPr>
            <a:picLocks noChangeAspect="1" noChangeArrowheads="1"/>
          </p:cNvPicPr>
          <p:nvPr/>
        </p:nvPicPr>
        <p:blipFill>
          <a:blip r:embed="rId2" cstate="print"/>
          <a:srcRect/>
          <a:stretch>
            <a:fillRect/>
          </a:stretch>
        </p:blipFill>
        <p:spPr bwMode="auto">
          <a:xfrm>
            <a:off x="500034" y="500042"/>
            <a:ext cx="4071966" cy="3053975"/>
          </a:xfrm>
          <a:prstGeom prst="rect">
            <a:avLst/>
          </a:prstGeom>
          <a:noFill/>
        </p:spPr>
      </p:pic>
      <p:pic>
        <p:nvPicPr>
          <p:cNvPr id="53252" name="Picture 4" descr="D:\Мои фотографии\РМО\РМО 2014 Юшина\IMG_6541.JPG"/>
          <p:cNvPicPr>
            <a:picLocks noChangeAspect="1" noChangeArrowheads="1"/>
          </p:cNvPicPr>
          <p:nvPr/>
        </p:nvPicPr>
        <p:blipFill>
          <a:blip r:embed="rId3" cstate="print"/>
          <a:srcRect r="34375"/>
          <a:stretch>
            <a:fillRect/>
          </a:stretch>
        </p:blipFill>
        <p:spPr bwMode="auto">
          <a:xfrm>
            <a:off x="5143504" y="2857496"/>
            <a:ext cx="3375430" cy="3857628"/>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8572528" cy="66171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4000" b="1" i="0" u="none" strike="noStrike" cap="none" normalizeH="0" baseline="0" dirty="0" smtClean="0">
                <a:ln>
                  <a:noFill/>
                </a:ln>
                <a:solidFill>
                  <a:srgbClr val="C00000"/>
                </a:solidFill>
                <a:effectLst/>
                <a:latin typeface="Calibri" pitchFamily="34" charset="0"/>
                <a:ea typeface="Times New Roman" pitchFamily="18" charset="0"/>
                <a:cs typeface="Times New Roman" pitchFamily="18" charset="0"/>
              </a:rPr>
              <a:t>Алгоритм умывания</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1. Закатать рукава одежды.</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2. Включить воду.</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3. Взять мыло и намылить ладони малыша до образования пены, потереть ими друг о друга.</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3. Смыть мыло под струёй воды.</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4. Вымыть лицо.</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5. Ещё раз обмыть руки водой.</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6. Закрыть воду.</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7. Сделать «замочек»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отжимаем с рук водичку.</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8. Снять полотенце.</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8. Насухо вытереть лицо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и руки.</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9. Повесить полотенце на</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свой крючок.</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3" name="Рисунок 2" descr="DSC05531.JPG"/>
          <p:cNvPicPr>
            <a:picLocks noChangeAspect="1"/>
          </p:cNvPicPr>
          <p:nvPr/>
        </p:nvPicPr>
        <p:blipFill>
          <a:blip r:embed="rId2" cstate="print"/>
          <a:stretch>
            <a:fillRect/>
          </a:stretch>
        </p:blipFill>
        <p:spPr>
          <a:xfrm>
            <a:off x="3933221" y="3929066"/>
            <a:ext cx="5210779" cy="2928935"/>
          </a:xfrm>
          <a:prstGeom prst="rect">
            <a:avLst/>
          </a:prstGeom>
        </p:spPr>
      </p:pic>
    </p:spTree>
    <p:extLst>
      <p:ext uri="{BB962C8B-B14F-4D97-AF65-F5344CB8AC3E}">
        <p14:creationId xmlns="" xmlns:p14="http://schemas.microsoft.com/office/powerpoint/2010/main" val="2354837390"/>
      </p:ext>
    </p:extLst>
  </p:cSld>
  <p:clrMapOvr>
    <a:masterClrMapping/>
  </p:clrMapOvr>
  <p:transition spd="slow">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0" y="0"/>
            <a:ext cx="9283311" cy="415498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ru-RU" sz="1200" b="1" dirty="0" smtClean="0">
              <a:solidFill>
                <a:srgbClr val="0070C0"/>
              </a:solidFill>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4800" b="0" i="0" u="none" strike="noStrike" cap="none" normalizeH="0" baseline="0" dirty="0" smtClean="0">
                <a:ln>
                  <a:noFill/>
                </a:ln>
                <a:solidFill>
                  <a:srgbClr val="C00000"/>
                </a:solidFill>
                <a:effectLst/>
                <a:latin typeface="Calibri" pitchFamily="34" charset="0"/>
                <a:ea typeface="Times New Roman" pitchFamily="18" charset="0"/>
                <a:cs typeface="Times New Roman" pitchFamily="18" charset="0"/>
              </a:rPr>
              <a:t>Алгоритм</a:t>
            </a:r>
            <a:r>
              <a:rPr kumimoji="0" lang="ru-RU" sz="4800" b="0" i="0" u="none" strike="noStrike" cap="none" normalizeH="0" dirty="0" smtClean="0">
                <a:ln>
                  <a:noFill/>
                </a:ln>
                <a:solidFill>
                  <a:srgbClr val="C00000"/>
                </a:solidFill>
                <a:effectLst/>
                <a:latin typeface="Calibri" pitchFamily="34" charset="0"/>
                <a:ea typeface="Times New Roman" pitchFamily="18" charset="0"/>
                <a:cs typeface="Times New Roman" pitchFamily="18" charset="0"/>
              </a:rPr>
              <a:t> пользования расческой</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1. Знать свою расчёску и место, где она лежит.</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2. Показать назначение расчёски и формировать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навык её использования.</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3. Учить спокойно, относиться к процедуре причёсывания,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повторять её по мере надобности</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(после сна, после прогулки, после пользования головным убором).</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4. Позволять ребёнка проявлять, исходя из его желания (Я сам!).</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5. Исключить возможность пользоваться чужой расчёской.</a:t>
            </a:r>
            <a:endParaRPr kumimoji="0" lang="ru-RU" sz="2400" b="1" i="0" u="none" strike="noStrike" cap="none" normalizeH="0" baseline="0" dirty="0" smtClean="0">
              <a:ln>
                <a:noFill/>
              </a:ln>
              <a:solidFill>
                <a:srgbClr val="002060"/>
              </a:solidFill>
              <a:effectLst/>
              <a:latin typeface="Arial" pitchFamily="34" charset="0"/>
              <a:cs typeface="Arial" pitchFamily="34" charset="0"/>
            </a:endParaRPr>
          </a:p>
        </p:txBody>
      </p:sp>
      <p:pic>
        <p:nvPicPr>
          <p:cNvPr id="12290" name="Picture 2" descr="F:\ГМО АПРЕЛ 2019 ФОТО\08022013484_1.jpg"/>
          <p:cNvPicPr>
            <a:picLocks noChangeAspect="1" noChangeArrowheads="1"/>
          </p:cNvPicPr>
          <p:nvPr/>
        </p:nvPicPr>
        <p:blipFill>
          <a:blip r:embed="rId2" cstate="print"/>
          <a:srcRect r="40625"/>
          <a:stretch>
            <a:fillRect/>
          </a:stretch>
        </p:blipFill>
        <p:spPr bwMode="auto">
          <a:xfrm>
            <a:off x="6357950" y="4357694"/>
            <a:ext cx="2261784" cy="2140836"/>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457200" y="285728"/>
            <a:ext cx="8229600" cy="857256"/>
          </a:xfrm>
        </p:spPr>
        <p:txBody>
          <a:bodyPr>
            <a:normAutofit/>
          </a:bodyPr>
          <a:lstStyle/>
          <a:p>
            <a:pPr algn="ctr"/>
            <a:r>
              <a:rPr lang="ru-RU" b="1" dirty="0" smtClean="0">
                <a:solidFill>
                  <a:srgbClr val="C00000"/>
                </a:solidFill>
              </a:rPr>
              <a:t>Проектная деятельность</a:t>
            </a:r>
            <a:endParaRPr lang="ru-RU" b="1" dirty="0">
              <a:solidFill>
                <a:srgbClr val="C00000"/>
              </a:solidFill>
            </a:endParaRPr>
          </a:p>
        </p:txBody>
      </p:sp>
      <p:sp>
        <p:nvSpPr>
          <p:cNvPr id="12" name="Содержимое 11"/>
          <p:cNvSpPr>
            <a:spLocks noGrp="1"/>
          </p:cNvSpPr>
          <p:nvPr>
            <p:ph idx="1"/>
          </p:nvPr>
        </p:nvSpPr>
        <p:spPr/>
        <p:txBody>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r>
              <a:rPr lang="ru-RU" dirty="0" smtClean="0">
                <a:solidFill>
                  <a:srgbClr val="002060"/>
                </a:solidFill>
              </a:rPr>
              <a:t>Проект «День варенья»</a:t>
            </a:r>
            <a:endParaRPr lang="ru-RU" dirty="0">
              <a:solidFill>
                <a:srgbClr val="002060"/>
              </a:solidFill>
            </a:endParaRPr>
          </a:p>
        </p:txBody>
      </p:sp>
      <p:pic>
        <p:nvPicPr>
          <p:cNvPr id="2051" name="Picture 3" descr="F:\20190318\IMG-20190318-WA0000.jpg"/>
          <p:cNvPicPr>
            <a:picLocks noChangeAspect="1" noChangeArrowheads="1"/>
          </p:cNvPicPr>
          <p:nvPr/>
        </p:nvPicPr>
        <p:blipFill>
          <a:blip r:embed="rId2" cstate="print"/>
          <a:srcRect/>
          <a:stretch>
            <a:fillRect/>
          </a:stretch>
        </p:blipFill>
        <p:spPr bwMode="auto">
          <a:xfrm>
            <a:off x="357158" y="1357298"/>
            <a:ext cx="3107535" cy="4143380"/>
          </a:xfrm>
          <a:prstGeom prst="rect">
            <a:avLst/>
          </a:prstGeom>
          <a:noFill/>
        </p:spPr>
      </p:pic>
      <p:pic>
        <p:nvPicPr>
          <p:cNvPr id="2052" name="Picture 4" descr="F:\20190318\IMG-20190318-WA0003.jpg"/>
          <p:cNvPicPr>
            <a:picLocks noChangeAspect="1" noChangeArrowheads="1"/>
          </p:cNvPicPr>
          <p:nvPr/>
        </p:nvPicPr>
        <p:blipFill>
          <a:blip r:embed="rId3" cstate="print"/>
          <a:srcRect/>
          <a:stretch>
            <a:fillRect/>
          </a:stretch>
        </p:blipFill>
        <p:spPr bwMode="auto">
          <a:xfrm>
            <a:off x="5643570" y="1381111"/>
            <a:ext cx="3036097" cy="4048129"/>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457200" y="0"/>
            <a:ext cx="8229600" cy="1071546"/>
          </a:xfrm>
        </p:spPr>
        <p:txBody>
          <a:bodyPr>
            <a:normAutofit/>
          </a:bodyPr>
          <a:lstStyle/>
          <a:p>
            <a:pPr algn="ctr"/>
            <a:r>
              <a:rPr lang="ru-RU" b="1" dirty="0" smtClean="0">
                <a:solidFill>
                  <a:srgbClr val="C00000"/>
                </a:solidFill>
              </a:rPr>
              <a:t>Работа с родителями</a:t>
            </a:r>
            <a:endParaRPr lang="ru-RU" b="1" dirty="0">
              <a:solidFill>
                <a:srgbClr val="C00000"/>
              </a:solidFill>
            </a:endParaRPr>
          </a:p>
        </p:txBody>
      </p:sp>
      <p:sp>
        <p:nvSpPr>
          <p:cNvPr id="9" name="Содержимое 8"/>
          <p:cNvSpPr>
            <a:spLocks noGrp="1"/>
          </p:cNvSpPr>
          <p:nvPr>
            <p:ph idx="1"/>
          </p:nvPr>
        </p:nvSpPr>
        <p:spPr>
          <a:xfrm>
            <a:off x="457200" y="1000108"/>
            <a:ext cx="8229600" cy="5324492"/>
          </a:xfrm>
        </p:spPr>
        <p:txBody>
          <a:bodyPr/>
          <a:lstStyle/>
          <a:p>
            <a:r>
              <a:rPr lang="ru-RU" dirty="0" smtClean="0">
                <a:solidFill>
                  <a:srgbClr val="002060"/>
                </a:solidFill>
              </a:rPr>
              <a:t>Анкетирование</a:t>
            </a:r>
          </a:p>
          <a:p>
            <a:r>
              <a:rPr lang="ru-RU" dirty="0" smtClean="0">
                <a:solidFill>
                  <a:srgbClr val="002060"/>
                </a:solidFill>
              </a:rPr>
              <a:t>Оформление </a:t>
            </a:r>
            <a:r>
              <a:rPr lang="ru-RU" dirty="0" smtClean="0">
                <a:solidFill>
                  <a:srgbClr val="002060"/>
                </a:solidFill>
              </a:rPr>
              <a:t>информационных </a:t>
            </a:r>
            <a:r>
              <a:rPr lang="ru-RU" dirty="0" smtClean="0">
                <a:solidFill>
                  <a:srgbClr val="002060"/>
                </a:solidFill>
              </a:rPr>
              <a:t>буклетов</a:t>
            </a:r>
          </a:p>
          <a:p>
            <a:r>
              <a:rPr lang="ru-RU" dirty="0" smtClean="0">
                <a:solidFill>
                  <a:srgbClr val="002060"/>
                </a:solidFill>
              </a:rPr>
              <a:t>Выставка методической и художественной литературы</a:t>
            </a:r>
          </a:p>
        </p:txBody>
      </p:sp>
      <p:sp>
        <p:nvSpPr>
          <p:cNvPr id="75777" name="Rectangle 1"/>
          <p:cNvSpPr>
            <a:spLocks noChangeArrowheads="1"/>
          </p:cNvSpPr>
          <p:nvPr/>
        </p:nvSpPr>
        <p:spPr bwMode="auto">
          <a:xfrm>
            <a:off x="0" y="0"/>
            <a:ext cx="22955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descr="F:\ГМО\IMG-20190312-WA0017.jpg"/>
          <p:cNvPicPr>
            <a:picLocks noChangeAspect="1" noChangeArrowheads="1"/>
          </p:cNvPicPr>
          <p:nvPr/>
        </p:nvPicPr>
        <p:blipFill>
          <a:blip r:embed="rId2" cstate="print"/>
          <a:srcRect/>
          <a:stretch>
            <a:fillRect/>
          </a:stretch>
        </p:blipFill>
        <p:spPr bwMode="auto">
          <a:xfrm rot="5400000">
            <a:off x="5824151" y="3538150"/>
            <a:ext cx="3794114" cy="2845585"/>
          </a:xfrm>
          <a:prstGeom prst="rect">
            <a:avLst/>
          </a:prstGeom>
          <a:noFill/>
        </p:spPr>
      </p:pic>
      <p:pic>
        <p:nvPicPr>
          <p:cNvPr id="7" name="Рисунок 6" descr="DSC05584.JPG"/>
          <p:cNvPicPr>
            <a:picLocks noChangeAspect="1"/>
          </p:cNvPicPr>
          <p:nvPr/>
        </p:nvPicPr>
        <p:blipFill>
          <a:blip r:embed="rId3" cstate="print"/>
          <a:stretch>
            <a:fillRect/>
          </a:stretch>
        </p:blipFill>
        <p:spPr>
          <a:xfrm>
            <a:off x="251520" y="3068960"/>
            <a:ext cx="2448272" cy="2996952"/>
          </a:xfrm>
          <a:prstGeom prst="rect">
            <a:avLst/>
          </a:prstGeom>
        </p:spPr>
      </p:pic>
      <p:pic>
        <p:nvPicPr>
          <p:cNvPr id="1026" name="Picture 2" descr="F:\ГМО\DSC05587.JPG"/>
          <p:cNvPicPr>
            <a:picLocks noChangeAspect="1" noChangeArrowheads="1"/>
          </p:cNvPicPr>
          <p:nvPr/>
        </p:nvPicPr>
        <p:blipFill>
          <a:blip r:embed="rId4" cstate="print"/>
          <a:srcRect/>
          <a:stretch>
            <a:fillRect/>
          </a:stretch>
        </p:blipFill>
        <p:spPr bwMode="auto">
          <a:xfrm>
            <a:off x="2987824" y="3501008"/>
            <a:ext cx="2664296" cy="3174811"/>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857256"/>
          </a:xfrm>
        </p:spPr>
        <p:txBody>
          <a:bodyPr>
            <a:normAutofit/>
          </a:bodyPr>
          <a:lstStyle/>
          <a:p>
            <a:pPr algn="ctr"/>
            <a:r>
              <a:rPr lang="ru-RU" b="1" dirty="0" smtClean="0">
                <a:solidFill>
                  <a:srgbClr val="C00000"/>
                </a:solidFill>
              </a:rPr>
              <a:t>Работа с родителями</a:t>
            </a:r>
            <a:endParaRPr lang="ru-RU" dirty="0"/>
          </a:p>
        </p:txBody>
      </p:sp>
      <p:sp>
        <p:nvSpPr>
          <p:cNvPr id="6" name="Содержимое 5"/>
          <p:cNvSpPr>
            <a:spLocks noGrp="1"/>
          </p:cNvSpPr>
          <p:nvPr>
            <p:ph idx="1"/>
          </p:nvPr>
        </p:nvSpPr>
        <p:spPr/>
        <p:txBody>
          <a:bodyPr>
            <a:normAutofit lnSpcReduction="10000"/>
          </a:bodyPr>
          <a:lstStyle/>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pPr>
              <a:buNone/>
            </a:pPr>
            <a:endParaRPr lang="ru-RU" dirty="0" smtClean="0">
              <a:solidFill>
                <a:srgbClr val="002060"/>
              </a:solidFill>
            </a:endParaRPr>
          </a:p>
          <a:p>
            <a:endParaRPr lang="ru-RU" dirty="0" smtClean="0">
              <a:solidFill>
                <a:srgbClr val="002060"/>
              </a:solidFill>
            </a:endParaRPr>
          </a:p>
          <a:p>
            <a:r>
              <a:rPr lang="ru-RU" dirty="0" smtClean="0">
                <a:solidFill>
                  <a:srgbClr val="002060"/>
                </a:solidFill>
              </a:rPr>
              <a:t>Родительские собрания</a:t>
            </a:r>
          </a:p>
          <a:p>
            <a:r>
              <a:rPr lang="ru-RU" dirty="0" smtClean="0">
                <a:solidFill>
                  <a:srgbClr val="002060"/>
                </a:solidFill>
              </a:rPr>
              <a:t>Индивидуальные </a:t>
            </a:r>
          </a:p>
          <a:p>
            <a:pPr>
              <a:buNone/>
            </a:pPr>
            <a:r>
              <a:rPr lang="ru-RU" dirty="0" smtClean="0">
                <a:solidFill>
                  <a:srgbClr val="002060"/>
                </a:solidFill>
              </a:rPr>
              <a:t>беседы</a:t>
            </a:r>
          </a:p>
          <a:p>
            <a:endParaRPr lang="ru-RU" dirty="0"/>
          </a:p>
        </p:txBody>
      </p:sp>
      <p:pic>
        <p:nvPicPr>
          <p:cNvPr id="5" name="Рисунок 4" descr="31012014019.jpg"/>
          <p:cNvPicPr>
            <a:picLocks noChangeAspect="1"/>
          </p:cNvPicPr>
          <p:nvPr/>
        </p:nvPicPr>
        <p:blipFill>
          <a:blip r:embed="rId2" cstate="print"/>
          <a:srcRect l="38281"/>
          <a:stretch>
            <a:fillRect/>
          </a:stretch>
        </p:blipFill>
        <p:spPr>
          <a:xfrm>
            <a:off x="1000100" y="1500174"/>
            <a:ext cx="3500462" cy="3183339"/>
          </a:xfrm>
          <a:prstGeom prst="rect">
            <a:avLst/>
          </a:prstGeom>
        </p:spPr>
      </p:pic>
      <p:pic>
        <p:nvPicPr>
          <p:cNvPr id="7" name="Picture 4" descr="C:\Users\Михеева\Documents\Мои фотографии\родительские собрания\Род собрания №11\CIMG3831.JPG"/>
          <p:cNvPicPr>
            <a:picLocks noChangeAspect="1" noChangeArrowheads="1"/>
          </p:cNvPicPr>
          <p:nvPr/>
        </p:nvPicPr>
        <p:blipFill>
          <a:blip r:embed="rId3" cstate="print"/>
          <a:srcRect b="12194"/>
          <a:stretch>
            <a:fillRect/>
          </a:stretch>
        </p:blipFill>
        <p:spPr bwMode="auto">
          <a:xfrm>
            <a:off x="4810127" y="3643314"/>
            <a:ext cx="3905245" cy="2571768"/>
          </a:xfrm>
          <a:prstGeom prst="rect">
            <a:avLst/>
          </a:prstGeom>
          <a:noFill/>
        </p:spPr>
      </p:pic>
      <p:pic>
        <p:nvPicPr>
          <p:cNvPr id="8" name="Picture 3"/>
          <p:cNvPicPr>
            <a:picLocks noChangeAspect="1" noChangeArrowheads="1"/>
          </p:cNvPicPr>
          <p:nvPr/>
        </p:nvPicPr>
        <p:blipFill>
          <a:blip r:embed="rId4" cstate="print"/>
          <a:srcRect/>
          <a:stretch>
            <a:fillRect/>
          </a:stretch>
        </p:blipFill>
        <p:spPr bwMode="auto">
          <a:xfrm>
            <a:off x="7215174" y="0"/>
            <a:ext cx="1928826" cy="1857388"/>
          </a:xfrm>
          <a:prstGeom prst="rect">
            <a:avLst/>
          </a:prstGeom>
          <a:noFill/>
          <a:ln w="9525">
            <a:noFill/>
            <a:miter lim="800000"/>
            <a:headEnd/>
            <a:tailEnd/>
          </a:ln>
          <a:effectLst/>
        </p:spPr>
      </p:pic>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14290"/>
            <a:ext cx="8229600" cy="571504"/>
          </a:xfrm>
        </p:spPr>
        <p:txBody>
          <a:bodyPr>
            <a:normAutofit/>
          </a:bodyPr>
          <a:lstStyle/>
          <a:p>
            <a:pPr algn="ctr"/>
            <a:r>
              <a:rPr lang="ru-RU" sz="2800" b="1" dirty="0" smtClean="0">
                <a:solidFill>
                  <a:srgbClr val="C00000"/>
                </a:solidFill>
              </a:rPr>
              <a:t>Значение культурно-гигиенических навыков </a:t>
            </a:r>
            <a:endParaRPr lang="ru-RU" sz="2800" b="1" dirty="0">
              <a:solidFill>
                <a:srgbClr val="C00000"/>
              </a:solidFill>
            </a:endParaRPr>
          </a:p>
        </p:txBody>
      </p:sp>
      <p:sp>
        <p:nvSpPr>
          <p:cNvPr id="3" name="Содержимое 2"/>
          <p:cNvSpPr>
            <a:spLocks noGrp="1"/>
          </p:cNvSpPr>
          <p:nvPr>
            <p:ph idx="1"/>
          </p:nvPr>
        </p:nvSpPr>
        <p:spPr/>
        <p:txBody>
          <a:bodyPr/>
          <a:lstStyle/>
          <a:p>
            <a:endParaRPr lang="ru-RU" dirty="0"/>
          </a:p>
        </p:txBody>
      </p:sp>
      <p:sp>
        <p:nvSpPr>
          <p:cNvPr id="4" name="Скругленный прямоугольник 3"/>
          <p:cNvSpPr/>
          <p:nvPr/>
        </p:nvSpPr>
        <p:spPr>
          <a:xfrm>
            <a:off x="3571868" y="3571876"/>
            <a:ext cx="191453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FF00"/>
                </a:solidFill>
              </a:rPr>
              <a:t>Значение КГН</a:t>
            </a:r>
            <a:endParaRPr lang="ru-RU" dirty="0">
              <a:solidFill>
                <a:srgbClr val="FFFF00"/>
              </a:solidFill>
            </a:endParaRPr>
          </a:p>
        </p:txBody>
      </p:sp>
      <p:sp>
        <p:nvSpPr>
          <p:cNvPr id="5" name="Овал 4"/>
          <p:cNvSpPr/>
          <p:nvPr/>
        </p:nvSpPr>
        <p:spPr>
          <a:xfrm>
            <a:off x="428596" y="1785926"/>
            <a:ext cx="2000264" cy="12858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FF00"/>
                </a:solidFill>
              </a:rPr>
              <a:t>Контроль за внешним видом</a:t>
            </a:r>
            <a:endParaRPr lang="ru-RU" dirty="0">
              <a:solidFill>
                <a:srgbClr val="FFFF00"/>
              </a:solidFill>
            </a:endParaRPr>
          </a:p>
        </p:txBody>
      </p:sp>
      <p:sp>
        <p:nvSpPr>
          <p:cNvPr id="7" name="Овал 6"/>
          <p:cNvSpPr/>
          <p:nvPr/>
        </p:nvSpPr>
        <p:spPr>
          <a:xfrm>
            <a:off x="3357554" y="1785926"/>
            <a:ext cx="2143140" cy="12858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FF00"/>
                </a:solidFill>
              </a:rPr>
              <a:t>Развитие воли</a:t>
            </a:r>
            <a:endParaRPr lang="ru-RU" dirty="0">
              <a:solidFill>
                <a:srgbClr val="FFFF00"/>
              </a:solidFill>
            </a:endParaRPr>
          </a:p>
        </p:txBody>
      </p:sp>
      <p:sp>
        <p:nvSpPr>
          <p:cNvPr id="9" name="Овал 8"/>
          <p:cNvSpPr/>
          <p:nvPr/>
        </p:nvSpPr>
        <p:spPr>
          <a:xfrm>
            <a:off x="6572264" y="1857364"/>
            <a:ext cx="2000264" cy="121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FF00"/>
                </a:solidFill>
              </a:rPr>
              <a:t>Эстетическое развитие </a:t>
            </a:r>
            <a:endParaRPr lang="ru-RU" dirty="0">
              <a:solidFill>
                <a:srgbClr val="FFFF00"/>
              </a:solidFill>
            </a:endParaRPr>
          </a:p>
        </p:txBody>
      </p:sp>
      <p:sp>
        <p:nvSpPr>
          <p:cNvPr id="10" name="Овал 9"/>
          <p:cNvSpPr/>
          <p:nvPr/>
        </p:nvSpPr>
        <p:spPr>
          <a:xfrm>
            <a:off x="428596" y="5214950"/>
            <a:ext cx="2143140" cy="1128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FF00"/>
                </a:solidFill>
              </a:rPr>
              <a:t>Речевое развитие</a:t>
            </a:r>
            <a:endParaRPr lang="ru-RU" dirty="0">
              <a:solidFill>
                <a:srgbClr val="FFFF00"/>
              </a:solidFill>
            </a:endParaRPr>
          </a:p>
        </p:txBody>
      </p:sp>
      <p:sp>
        <p:nvSpPr>
          <p:cNvPr id="11" name="Овал 10"/>
          <p:cNvSpPr/>
          <p:nvPr/>
        </p:nvSpPr>
        <p:spPr>
          <a:xfrm>
            <a:off x="3714744" y="5143512"/>
            <a:ext cx="2143140" cy="1200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FF00"/>
                </a:solidFill>
              </a:rPr>
              <a:t>Физическое развитие</a:t>
            </a:r>
            <a:endParaRPr lang="ru-RU" dirty="0">
              <a:solidFill>
                <a:srgbClr val="FFFF00"/>
              </a:solidFill>
            </a:endParaRPr>
          </a:p>
        </p:txBody>
      </p:sp>
      <p:sp>
        <p:nvSpPr>
          <p:cNvPr id="12" name="Овал 11"/>
          <p:cNvSpPr/>
          <p:nvPr/>
        </p:nvSpPr>
        <p:spPr>
          <a:xfrm>
            <a:off x="6715140" y="5214950"/>
            <a:ext cx="2143140" cy="1128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FF00"/>
                </a:solidFill>
              </a:rPr>
              <a:t>Познание окружающего мира</a:t>
            </a:r>
            <a:endParaRPr lang="ru-RU" dirty="0">
              <a:solidFill>
                <a:srgbClr val="FFFF00"/>
              </a:solidFill>
            </a:endParaRPr>
          </a:p>
        </p:txBody>
      </p:sp>
      <p:sp>
        <p:nvSpPr>
          <p:cNvPr id="13" name="Овал 12"/>
          <p:cNvSpPr/>
          <p:nvPr/>
        </p:nvSpPr>
        <p:spPr>
          <a:xfrm>
            <a:off x="428596" y="3500438"/>
            <a:ext cx="2143140" cy="1143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FF00"/>
                </a:solidFill>
              </a:rPr>
              <a:t>Развитие нравственных чувств</a:t>
            </a:r>
            <a:endParaRPr lang="ru-RU" dirty="0">
              <a:solidFill>
                <a:srgbClr val="FFFF00"/>
              </a:solidFill>
            </a:endParaRPr>
          </a:p>
        </p:txBody>
      </p:sp>
      <p:sp>
        <p:nvSpPr>
          <p:cNvPr id="14" name="Овал 13"/>
          <p:cNvSpPr/>
          <p:nvPr/>
        </p:nvSpPr>
        <p:spPr>
          <a:xfrm>
            <a:off x="6357950" y="3357562"/>
            <a:ext cx="2357454" cy="1128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FF00"/>
                </a:solidFill>
              </a:rPr>
              <a:t>Стремление к самостоятельности</a:t>
            </a:r>
            <a:endParaRPr lang="ru-RU" dirty="0">
              <a:solidFill>
                <a:srgbClr val="FFFF00"/>
              </a:solidFill>
            </a:endParaRPr>
          </a:p>
        </p:txBody>
      </p:sp>
      <p:cxnSp>
        <p:nvCxnSpPr>
          <p:cNvPr id="16" name="Прямая со стрелкой 15"/>
          <p:cNvCxnSpPr>
            <a:stCxn id="4" idx="3"/>
          </p:cNvCxnSpPr>
          <p:nvPr/>
        </p:nvCxnSpPr>
        <p:spPr>
          <a:xfrm flipV="1">
            <a:off x="5486400" y="4000504"/>
            <a:ext cx="871550" cy="28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5357818" y="2786058"/>
            <a:ext cx="1357322"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4" idx="0"/>
          </p:cNvCxnSpPr>
          <p:nvPr/>
        </p:nvCxnSpPr>
        <p:spPr>
          <a:xfrm rot="5400000" flipH="1" flipV="1">
            <a:off x="4264815" y="3264691"/>
            <a:ext cx="571504" cy="428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endCxn id="5" idx="5"/>
          </p:cNvCxnSpPr>
          <p:nvPr/>
        </p:nvCxnSpPr>
        <p:spPr>
          <a:xfrm rot="10800000">
            <a:off x="2135928" y="2883498"/>
            <a:ext cx="1435940" cy="6883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stCxn id="4" idx="1"/>
            <a:endCxn id="13" idx="6"/>
          </p:cNvCxnSpPr>
          <p:nvPr/>
        </p:nvCxnSpPr>
        <p:spPr>
          <a:xfrm rot="10800000" flipV="1">
            <a:off x="2571736" y="4029076"/>
            <a:ext cx="1000132" cy="428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rot="10800000" flipV="1">
            <a:off x="2143108" y="4429132"/>
            <a:ext cx="1428760"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a:stCxn id="4" idx="2"/>
          </p:cNvCxnSpPr>
          <p:nvPr/>
        </p:nvCxnSpPr>
        <p:spPr>
          <a:xfrm rot="5400000">
            <a:off x="4150511" y="4836327"/>
            <a:ext cx="728674" cy="28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5429256" y="4429132"/>
            <a:ext cx="1785950"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Autofit/>
          </a:bodyPr>
          <a:lstStyle/>
          <a:p>
            <a:pPr algn="ctr"/>
            <a:r>
              <a:rPr lang="ru-RU" sz="4000" b="1" dirty="0" smtClean="0">
                <a:solidFill>
                  <a:srgbClr val="C00000"/>
                </a:solidFill>
              </a:rPr>
              <a:t>Мониторинг </a:t>
            </a:r>
            <a:r>
              <a:rPr lang="ru-RU" sz="4000" b="1" dirty="0" err="1" smtClean="0">
                <a:solidFill>
                  <a:srgbClr val="C00000"/>
                </a:solidFill>
              </a:rPr>
              <a:t>сформированности</a:t>
            </a:r>
            <a:r>
              <a:rPr lang="ru-RU" sz="4000" b="1" dirty="0" smtClean="0">
                <a:solidFill>
                  <a:srgbClr val="C00000"/>
                </a:solidFill>
              </a:rPr>
              <a:t> культурно-гигиенических навыков </a:t>
            </a:r>
            <a:endParaRPr lang="ru-RU" sz="4000" b="1" dirty="0">
              <a:solidFill>
                <a:srgbClr val="C00000"/>
              </a:solidFill>
            </a:endParaRPr>
          </a:p>
        </p:txBody>
      </p:sp>
      <p:sp>
        <p:nvSpPr>
          <p:cNvPr id="3" name="Содержимое 2"/>
          <p:cNvSpPr>
            <a:spLocks noGrp="1"/>
          </p:cNvSpPr>
          <p:nvPr>
            <p:ph idx="1"/>
          </p:nvPr>
        </p:nvSpPr>
        <p:spPr>
          <a:xfrm>
            <a:off x="457200" y="1500174"/>
            <a:ext cx="8229600" cy="5143536"/>
          </a:xfrm>
        </p:spPr>
        <p:txBody>
          <a:bodyPr>
            <a:normAutofit fontScale="92500" lnSpcReduction="10000"/>
          </a:bodyPr>
          <a:lstStyle/>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r>
              <a:rPr lang="ru-RU" b="1" dirty="0" smtClean="0">
                <a:solidFill>
                  <a:srgbClr val="002060"/>
                </a:solidFill>
              </a:rPr>
              <a:t>Апрель 2019</a:t>
            </a:r>
            <a:endParaRPr lang="ru-RU" b="1" dirty="0">
              <a:solidFill>
                <a:srgbClr val="002060"/>
              </a:solidFill>
            </a:endParaRPr>
          </a:p>
        </p:txBody>
      </p:sp>
      <p:sp>
        <p:nvSpPr>
          <p:cNvPr id="57346" name="AutoShape 2" descr="http://player.myshared.ru/4/241855/slides/slide_1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7348" name="Picture 4" descr="http://player.myshared.ru/4/241855/slides/slide_19.jpg"/>
          <p:cNvPicPr>
            <a:picLocks noChangeAspect="1" noChangeArrowheads="1"/>
          </p:cNvPicPr>
          <p:nvPr/>
        </p:nvPicPr>
        <p:blipFill>
          <a:blip r:embed="rId2" cstate="print"/>
          <a:srcRect t="15000" b="13749"/>
          <a:stretch>
            <a:fillRect/>
          </a:stretch>
        </p:blipFill>
        <p:spPr bwMode="auto">
          <a:xfrm>
            <a:off x="928662" y="1785926"/>
            <a:ext cx="7620000" cy="4000528"/>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normAutofit/>
          </a:bodyPr>
          <a:lstStyle/>
          <a:p>
            <a:endParaRPr lang="ru-RU" dirty="0" smtClean="0"/>
          </a:p>
          <a:p>
            <a:pPr algn="ctr">
              <a:buNone/>
            </a:pPr>
            <a:r>
              <a:rPr lang="ru-RU" sz="4400" b="1" dirty="0" smtClean="0">
                <a:solidFill>
                  <a:srgbClr val="002060"/>
                </a:solidFill>
              </a:rPr>
              <a:t> </a:t>
            </a:r>
            <a:r>
              <a:rPr lang="ru-RU" sz="4400" b="1" dirty="0" smtClean="0">
                <a:solidFill>
                  <a:srgbClr val="C00000"/>
                </a:solidFill>
              </a:rPr>
              <a:t>Спасибо за внимание!</a:t>
            </a:r>
          </a:p>
          <a:p>
            <a:pPr>
              <a:buNone/>
            </a:pPr>
            <a:r>
              <a:rPr lang="ru-RU" dirty="0" smtClean="0"/>
              <a:t> </a:t>
            </a:r>
          </a:p>
          <a:p>
            <a:endParaRPr lang="ru-RU" dirty="0"/>
          </a:p>
        </p:txBody>
      </p:sp>
    </p:spTree>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071570"/>
          </a:xfrm>
        </p:spPr>
        <p:txBody>
          <a:bodyPr>
            <a:normAutofit fontScale="90000"/>
          </a:bodyPr>
          <a:lstStyle/>
          <a:p>
            <a:pPr algn="ctr"/>
            <a:r>
              <a:rPr lang="ru-RU" sz="3600" b="1" dirty="0" smtClean="0">
                <a:solidFill>
                  <a:srgbClr val="C00000"/>
                </a:solidFill>
              </a:rPr>
              <a:t>Формирование культурно-гигиенических навыков в условиях  ФГОС</a:t>
            </a:r>
            <a:endParaRPr lang="ru-RU" sz="3600" b="1" dirty="0">
              <a:solidFill>
                <a:srgbClr val="C00000"/>
              </a:solidFill>
            </a:endParaRPr>
          </a:p>
        </p:txBody>
      </p:sp>
      <p:sp>
        <p:nvSpPr>
          <p:cNvPr id="3" name="Содержимое 2"/>
          <p:cNvSpPr>
            <a:spLocks noGrp="1"/>
          </p:cNvSpPr>
          <p:nvPr>
            <p:ph idx="1"/>
          </p:nvPr>
        </p:nvSpPr>
        <p:spPr>
          <a:xfrm>
            <a:off x="457200" y="1285860"/>
            <a:ext cx="8229600" cy="5038740"/>
          </a:xfrm>
        </p:spPr>
        <p:txBody>
          <a:bodyPr/>
          <a:lstStyle/>
          <a:p>
            <a:pPr>
              <a:buNone/>
            </a:pPr>
            <a:endParaRPr lang="ru-RU" dirty="0">
              <a:solidFill>
                <a:srgbClr val="FFFF00"/>
              </a:solidFill>
            </a:endParaRPr>
          </a:p>
        </p:txBody>
      </p:sp>
      <p:pic>
        <p:nvPicPr>
          <p:cNvPr id="30722" name="Picture 2" descr="http://xn--240-5cdefvrrmfrjki6m4b.xn--p1ai/images/%D1%84%D0%B3%D0%BE%D1%81.png"/>
          <p:cNvPicPr>
            <a:picLocks noChangeAspect="1" noChangeArrowheads="1"/>
          </p:cNvPicPr>
          <p:nvPr/>
        </p:nvPicPr>
        <p:blipFill>
          <a:blip r:embed="rId2" cstate="print"/>
          <a:srcRect/>
          <a:stretch>
            <a:fillRect/>
          </a:stretch>
        </p:blipFill>
        <p:spPr bwMode="auto">
          <a:xfrm>
            <a:off x="2786050" y="5286388"/>
            <a:ext cx="3357586" cy="1412417"/>
          </a:xfrm>
          <a:prstGeom prst="rect">
            <a:avLst/>
          </a:prstGeom>
          <a:noFill/>
        </p:spPr>
      </p:pic>
      <p:sp>
        <p:nvSpPr>
          <p:cNvPr id="5" name="Скругленный прямоугольник 4"/>
          <p:cNvSpPr/>
          <p:nvPr/>
        </p:nvSpPr>
        <p:spPr>
          <a:xfrm>
            <a:off x="428596" y="1285860"/>
            <a:ext cx="3429024" cy="3857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solidFill>
                  <a:srgbClr val="FFFF00"/>
                </a:solidFill>
              </a:rPr>
              <a:t>«Социально-коммуникативное </a:t>
            </a:r>
            <a:r>
              <a:rPr lang="ru-RU" sz="2000" dirty="0" smtClean="0">
                <a:solidFill>
                  <a:srgbClr val="FFFF00"/>
                </a:solidFill>
              </a:rPr>
              <a:t>развитие»-подраздел: «Самообслуживание, самостоятельность и трудовое воспитание». </a:t>
            </a:r>
          </a:p>
        </p:txBody>
      </p:sp>
      <p:sp>
        <p:nvSpPr>
          <p:cNvPr id="6" name="Скругленный прямоугольник 5"/>
          <p:cNvSpPr/>
          <p:nvPr/>
        </p:nvSpPr>
        <p:spPr>
          <a:xfrm>
            <a:off x="5214942" y="1285860"/>
            <a:ext cx="3500462" cy="3857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ru-RU" sz="2000" b="1" dirty="0" smtClean="0">
                <a:solidFill>
                  <a:srgbClr val="FFFF00"/>
                </a:solidFill>
              </a:rPr>
              <a:t>«Физического развития детей»- </a:t>
            </a:r>
            <a:r>
              <a:rPr lang="ru-RU" sz="2000" dirty="0" smtClean="0">
                <a:solidFill>
                  <a:srgbClr val="FFFF00"/>
                </a:solidFill>
              </a:rPr>
              <a:t>становление ценностного здорового образа жизни, овладение его элементарными нормами и правилами </a:t>
            </a:r>
          </a:p>
          <a:p>
            <a:pPr>
              <a:buNone/>
            </a:pPr>
            <a:r>
              <a:rPr lang="ru-RU" sz="2000" dirty="0" smtClean="0">
                <a:solidFill>
                  <a:srgbClr val="FFFF00"/>
                </a:solidFill>
              </a:rPr>
              <a:t>(в питании, двигательном режиме, закаливании, при формировании полезных привычек). </a:t>
            </a:r>
            <a:endParaRPr lang="ru-RU" sz="2000" dirty="0">
              <a:solidFill>
                <a:srgbClr val="FFFF00"/>
              </a:solidFill>
            </a:endParaRPr>
          </a:p>
        </p:txBody>
      </p:sp>
    </p:spTree>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457200" y="704088"/>
            <a:ext cx="8229600" cy="653210"/>
          </a:xfrm>
        </p:spPr>
        <p:txBody>
          <a:bodyPr>
            <a:normAutofit fontScale="90000"/>
          </a:bodyPr>
          <a:lstStyle/>
          <a:p>
            <a:pPr algn="ctr"/>
            <a:r>
              <a:rPr lang="ru-RU" b="1" dirty="0" smtClean="0">
                <a:solidFill>
                  <a:srgbClr val="FF0000"/>
                </a:solidFill>
              </a:rPr>
              <a:t/>
            </a:r>
            <a:br>
              <a:rPr lang="ru-RU" b="1" dirty="0" smtClean="0">
                <a:solidFill>
                  <a:srgbClr val="FF0000"/>
                </a:solidFill>
              </a:rPr>
            </a:br>
            <a:r>
              <a:rPr lang="ru-RU" b="1" dirty="0" smtClean="0">
                <a:solidFill>
                  <a:srgbClr val="FF0000"/>
                </a:solidFill>
              </a:rPr>
              <a:t/>
            </a:r>
            <a:br>
              <a:rPr lang="ru-RU" b="1" dirty="0" smtClean="0">
                <a:solidFill>
                  <a:srgbClr val="FF0000"/>
                </a:solidFill>
              </a:rPr>
            </a:br>
            <a:r>
              <a:rPr lang="ru-RU" b="1" dirty="0" smtClean="0">
                <a:solidFill>
                  <a:srgbClr val="FF0000"/>
                </a:solidFill>
              </a:rPr>
              <a:t/>
            </a:r>
            <a:br>
              <a:rPr lang="ru-RU" b="1" dirty="0" smtClean="0">
                <a:solidFill>
                  <a:srgbClr val="FF0000"/>
                </a:solidFill>
              </a:rPr>
            </a:br>
            <a:r>
              <a:rPr lang="ru-RU" dirty="0" smtClean="0"/>
              <a:t/>
            </a:r>
            <a:br>
              <a:rPr lang="ru-RU" dirty="0" smtClean="0"/>
            </a:br>
            <a:r>
              <a:rPr lang="ru-RU" b="1" dirty="0" smtClean="0">
                <a:solidFill>
                  <a:srgbClr val="FF0000"/>
                </a:solidFill>
              </a:rPr>
              <a:t> «От рождения до школы»</a:t>
            </a:r>
            <a:br>
              <a:rPr lang="ru-RU" b="1" dirty="0" smtClean="0">
                <a:solidFill>
                  <a:srgbClr val="FF0000"/>
                </a:solidFill>
              </a:rPr>
            </a:br>
            <a:r>
              <a:rPr lang="ru-RU" sz="2700" b="1" dirty="0" smtClean="0">
                <a:solidFill>
                  <a:srgbClr val="FF0000"/>
                </a:solidFill>
              </a:rPr>
              <a:t>примерная общеобразовательная программа дошкольного образования (основные цели и задачи)</a:t>
            </a:r>
            <a:endParaRPr lang="ru-RU" sz="2700" dirty="0"/>
          </a:p>
        </p:txBody>
      </p:sp>
      <p:sp>
        <p:nvSpPr>
          <p:cNvPr id="13" name="Содержимое 12"/>
          <p:cNvSpPr>
            <a:spLocks noGrp="1"/>
          </p:cNvSpPr>
          <p:nvPr>
            <p:ph idx="1"/>
          </p:nvPr>
        </p:nvSpPr>
        <p:spPr>
          <a:xfrm>
            <a:off x="142844" y="1643050"/>
            <a:ext cx="8543956" cy="5000660"/>
          </a:xfrm>
        </p:spPr>
        <p:txBody>
          <a:bodyPr>
            <a:normAutofit/>
          </a:bodyPr>
          <a:lstStyle/>
          <a:p>
            <a:r>
              <a:rPr lang="ru-RU" dirty="0" smtClean="0">
                <a:solidFill>
                  <a:srgbClr val="002060"/>
                </a:solidFill>
              </a:rPr>
              <a:t>1. Формировать простейшие навыки поведения во время еды, умывания.</a:t>
            </a:r>
          </a:p>
          <a:p>
            <a:r>
              <a:rPr lang="ru-RU" dirty="0" smtClean="0">
                <a:solidFill>
                  <a:srgbClr val="002060"/>
                </a:solidFill>
              </a:rPr>
              <a:t>2. Формировать привычку следить за своим внешним видом.</a:t>
            </a:r>
          </a:p>
          <a:p>
            <a:r>
              <a:rPr lang="ru-RU" dirty="0" smtClean="0">
                <a:solidFill>
                  <a:srgbClr val="002060"/>
                </a:solidFill>
              </a:rPr>
              <a:t>3. Формировать навыки поведения за столом, правильно пользоваться ложкой, салфеткой.</a:t>
            </a:r>
          </a:p>
          <a:p>
            <a:r>
              <a:rPr lang="ru-RU" dirty="0" smtClean="0">
                <a:solidFill>
                  <a:srgbClr val="002060"/>
                </a:solidFill>
              </a:rPr>
              <a:t>4. Формировать начальные представления о здоровье, что здоровье начинается с чистоты.</a:t>
            </a:r>
          </a:p>
          <a:p>
            <a:r>
              <a:rPr lang="ru-RU" dirty="0" smtClean="0">
                <a:solidFill>
                  <a:srgbClr val="002060"/>
                </a:solidFill>
              </a:rPr>
              <a:t>5. Привлекать родителей к соблюдению </a:t>
            </a:r>
          </a:p>
          <a:p>
            <a:pPr>
              <a:buNone/>
            </a:pPr>
            <a:r>
              <a:rPr lang="ru-RU" dirty="0" smtClean="0">
                <a:solidFill>
                  <a:srgbClr val="002060"/>
                </a:solidFill>
              </a:rPr>
              <a:t>детской гигиены дома.</a:t>
            </a:r>
          </a:p>
          <a:p>
            <a:endParaRPr lang="ru-RU" dirty="0"/>
          </a:p>
        </p:txBody>
      </p:sp>
      <p:pic>
        <p:nvPicPr>
          <p:cNvPr id="31746" name="Picture 2" descr="http://images.ru.prom.st/217593019_w640_h640_img_2517.jpg"/>
          <p:cNvPicPr>
            <a:picLocks noChangeAspect="1" noChangeArrowheads="1"/>
          </p:cNvPicPr>
          <p:nvPr/>
        </p:nvPicPr>
        <p:blipFill>
          <a:blip r:embed="rId2" cstate="print"/>
          <a:srcRect l="12282" t="5264" r="7016"/>
          <a:stretch>
            <a:fillRect/>
          </a:stretch>
        </p:blipFill>
        <p:spPr bwMode="auto">
          <a:xfrm>
            <a:off x="7500926" y="4286256"/>
            <a:ext cx="1643074" cy="2571744"/>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a:bodyPr>
          <a:lstStyle/>
          <a:p>
            <a:r>
              <a:rPr lang="ru-RU" dirty="0" smtClean="0"/>
              <a:t> </a:t>
            </a:r>
            <a:endParaRPr lang="ru-RU" dirty="0"/>
          </a:p>
        </p:txBody>
      </p:sp>
      <p:graphicFrame>
        <p:nvGraphicFramePr>
          <p:cNvPr id="4" name="Таблица 3"/>
          <p:cNvGraphicFramePr>
            <a:graphicFrameLocks noGrp="1"/>
          </p:cNvGraphicFramePr>
          <p:nvPr/>
        </p:nvGraphicFramePr>
        <p:xfrm>
          <a:off x="142843" y="357165"/>
          <a:ext cx="8643998" cy="6294276"/>
        </p:xfrm>
        <a:graphic>
          <a:graphicData uri="http://schemas.openxmlformats.org/drawingml/2006/table">
            <a:tbl>
              <a:tblPr firstRow="1" bandRow="1">
                <a:tableStyleId>{5C22544A-7EE6-4342-B048-85BDC9FD1C3A}</a:tableStyleId>
              </a:tblPr>
              <a:tblGrid>
                <a:gridCol w="1453416"/>
                <a:gridCol w="1427917"/>
                <a:gridCol w="2473357"/>
                <a:gridCol w="407976"/>
                <a:gridCol w="2881332"/>
              </a:tblGrid>
              <a:tr h="589124">
                <a:tc gridSpan="2">
                  <a:txBody>
                    <a:bodyPr/>
                    <a:lstStyle/>
                    <a:p>
                      <a:pPr algn="ctr">
                        <a:lnSpc>
                          <a:spcPct val="115000"/>
                        </a:lnSpc>
                        <a:spcAft>
                          <a:spcPts val="625"/>
                        </a:spcAft>
                      </a:pPr>
                      <a:r>
                        <a:rPr lang="ru-RU" sz="1400" b="1" dirty="0" smtClean="0">
                          <a:solidFill>
                            <a:srgbClr val="000000"/>
                          </a:solidFill>
                          <a:latin typeface="Arial"/>
                          <a:ea typeface="Times New Roman"/>
                          <a:cs typeface="Times New Roman"/>
                        </a:rPr>
                        <a:t>Режимные процессы</a:t>
                      </a:r>
                      <a:endParaRPr lang="ru-RU" sz="1400" dirty="0">
                        <a:latin typeface="Calibri"/>
                        <a:ea typeface="Calibri"/>
                        <a:cs typeface="Times New Roman"/>
                      </a:endParaRPr>
                    </a:p>
                  </a:txBody>
                  <a:tcPr marL="73025" marR="0" marT="0" marB="0"/>
                </a:tc>
                <a:tc hMerge="1">
                  <a:txBody>
                    <a:bodyPr/>
                    <a:lstStyle/>
                    <a:p>
                      <a:endParaRPr lang="ru-RU"/>
                    </a:p>
                  </a:txBody>
                  <a:tcPr/>
                </a:tc>
                <a:tc gridSpan="2">
                  <a:txBody>
                    <a:bodyPr/>
                    <a:lstStyle/>
                    <a:p>
                      <a:pPr algn="ctr">
                        <a:lnSpc>
                          <a:spcPct val="115000"/>
                        </a:lnSpc>
                        <a:spcAft>
                          <a:spcPts val="625"/>
                        </a:spcAft>
                      </a:pPr>
                      <a:r>
                        <a:rPr lang="ru-RU" sz="1400" b="1" dirty="0" smtClean="0">
                          <a:solidFill>
                            <a:srgbClr val="000000"/>
                          </a:solidFill>
                          <a:latin typeface="Arial"/>
                          <a:ea typeface="Times New Roman"/>
                          <a:cs typeface="Times New Roman"/>
                        </a:rPr>
                        <a:t>Содержание навыков</a:t>
                      </a:r>
                      <a:endParaRPr lang="ru-RU" sz="1400" dirty="0">
                        <a:latin typeface="Calibri"/>
                        <a:ea typeface="Calibri"/>
                        <a:cs typeface="Times New Roman"/>
                      </a:endParaRPr>
                    </a:p>
                  </a:txBody>
                  <a:tcPr marL="73025" marR="0" marT="0" marB="0"/>
                </a:tc>
                <a:tc hMerge="1">
                  <a:txBody>
                    <a:bodyPr/>
                    <a:lstStyle/>
                    <a:p>
                      <a:endParaRPr lang="ru-RU"/>
                    </a:p>
                  </a:txBody>
                  <a:tcPr/>
                </a:tc>
                <a:tc>
                  <a:txBody>
                    <a:bodyPr/>
                    <a:lstStyle/>
                    <a:p>
                      <a:pPr algn="ctr">
                        <a:lnSpc>
                          <a:spcPct val="115000"/>
                        </a:lnSpc>
                        <a:spcAft>
                          <a:spcPts val="625"/>
                        </a:spcAft>
                      </a:pPr>
                      <a:r>
                        <a:rPr lang="ru-RU" sz="1400" b="1" smtClean="0">
                          <a:solidFill>
                            <a:srgbClr val="000000"/>
                          </a:solidFill>
                          <a:latin typeface="Arial"/>
                          <a:ea typeface="Times New Roman"/>
                          <a:cs typeface="Times New Roman"/>
                        </a:rPr>
                        <a:t>Методические приёмы</a:t>
                      </a:r>
                      <a:endParaRPr lang="ru-RU" sz="1400" dirty="0">
                        <a:latin typeface="Calibri"/>
                        <a:ea typeface="Calibri"/>
                        <a:cs typeface="Times New Roman"/>
                      </a:endParaRPr>
                    </a:p>
                  </a:txBody>
                  <a:tcPr marL="73025" marR="73025" marT="0" marB="0"/>
                </a:tc>
              </a:tr>
              <a:tr h="445198">
                <a:tc gridSpan="5">
                  <a:txBody>
                    <a:bodyPr/>
                    <a:lstStyle/>
                    <a:p>
                      <a:pPr algn="ctr"/>
                      <a:r>
                        <a:rPr kumimoji="0" lang="ru-RU" sz="1800" b="1" i="1" kern="1200" dirty="0" smtClean="0">
                          <a:solidFill>
                            <a:schemeClr val="dk1"/>
                          </a:solidFill>
                          <a:latin typeface="+mn-lt"/>
                          <a:ea typeface="+mn-ea"/>
                          <a:cs typeface="+mn-cs"/>
                        </a:rPr>
                        <a:t>Сентябрь, октябрь, ноябрь</a:t>
                      </a:r>
                      <a:endParaRPr lang="ru-RU" sz="1400" dirty="0"/>
                    </a:p>
                  </a:txBody>
                  <a:tcPr/>
                </a:tc>
                <a:tc hMerge="1">
                  <a:txBody>
                    <a:bodyPr/>
                    <a:lstStyle/>
                    <a:p>
                      <a:endParaRPr lang="ru-RU"/>
                    </a:p>
                  </a:txBody>
                  <a:tcPr/>
                </a:tc>
                <a:tc hMerge="1">
                  <a:txBody>
                    <a:bodyPr/>
                    <a:lstStyle/>
                    <a:p>
                      <a:endParaRPr lang="ru-RU" sz="1400" dirty="0"/>
                    </a:p>
                  </a:txBody>
                  <a:tcPr/>
                </a:tc>
                <a:tc hMerge="1">
                  <a:txBody>
                    <a:bodyPr/>
                    <a:lstStyle/>
                    <a:p>
                      <a:endParaRPr lang="ru-RU"/>
                    </a:p>
                  </a:txBody>
                  <a:tcPr/>
                </a:tc>
                <a:tc hMerge="1">
                  <a:txBody>
                    <a:bodyPr/>
                    <a:lstStyle/>
                    <a:p>
                      <a:endParaRPr lang="ru-RU" sz="1400"/>
                    </a:p>
                  </a:txBody>
                  <a:tcPr/>
                </a:tc>
              </a:tr>
              <a:tr h="848925">
                <a:tc>
                  <a:txBody>
                    <a:bodyPr/>
                    <a:lstStyle/>
                    <a:p>
                      <a:pPr algn="ctr">
                        <a:lnSpc>
                          <a:spcPct val="115000"/>
                        </a:lnSpc>
                        <a:spcAft>
                          <a:spcPts val="625"/>
                        </a:spcAft>
                      </a:pPr>
                      <a:r>
                        <a:rPr lang="ru-RU" sz="1200" i="1">
                          <a:solidFill>
                            <a:srgbClr val="000000"/>
                          </a:solidFill>
                          <a:latin typeface="Arial"/>
                          <a:ea typeface="Times New Roman"/>
                          <a:cs typeface="Times New Roman"/>
                        </a:rPr>
                        <a:t>Питание.</a:t>
                      </a:r>
                      <a:endParaRPr lang="ru-RU" sz="1200">
                        <a:latin typeface="Calibri"/>
                        <a:ea typeface="Calibri"/>
                        <a:cs typeface="Times New Roman"/>
                      </a:endParaRPr>
                    </a:p>
                  </a:txBody>
                  <a:tcPr marL="73025" marR="0" marT="0" marB="0"/>
                </a:tc>
                <a:tc gridSpan="2">
                  <a:txBody>
                    <a:bodyPr/>
                    <a:lstStyle/>
                    <a:p>
                      <a:pPr>
                        <a:lnSpc>
                          <a:spcPct val="115000"/>
                        </a:lnSpc>
                        <a:spcAft>
                          <a:spcPts val="625"/>
                        </a:spcAft>
                      </a:pPr>
                      <a:r>
                        <a:rPr lang="ru-RU" sz="1200" dirty="0">
                          <a:solidFill>
                            <a:srgbClr val="000000"/>
                          </a:solidFill>
                          <a:latin typeface="Arial"/>
                          <a:ea typeface="Times New Roman"/>
                          <a:cs typeface="Times New Roman"/>
                        </a:rPr>
                        <a:t>Формировать навык держать ложку в правой руке, брать пищу губами, есть с помощью взрослых.</a:t>
                      </a:r>
                      <a:endParaRPr lang="ru-RU" sz="1200" dirty="0">
                        <a:latin typeface="Calibri"/>
                        <a:ea typeface="Calibri"/>
                        <a:cs typeface="Times New Roman"/>
                      </a:endParaRPr>
                    </a:p>
                  </a:txBody>
                  <a:tcPr marL="73025" marR="0" marT="0" marB="0"/>
                </a:tc>
                <a:tc hMerge="1">
                  <a:txBody>
                    <a:bodyPr/>
                    <a:lstStyle/>
                    <a:p>
                      <a:pPr>
                        <a:lnSpc>
                          <a:spcPct val="115000"/>
                        </a:lnSpc>
                        <a:spcAft>
                          <a:spcPts val="625"/>
                        </a:spcAft>
                      </a:pPr>
                      <a:endParaRPr lang="ru-RU" sz="1200">
                        <a:latin typeface="Calibri"/>
                        <a:ea typeface="Calibri"/>
                        <a:cs typeface="Times New Roman"/>
                      </a:endParaRPr>
                    </a:p>
                  </a:txBody>
                  <a:tcPr marL="73025" marR="0" marT="0" marB="0"/>
                </a:tc>
                <a:tc gridSpan="2">
                  <a:txBody>
                    <a:bodyPr/>
                    <a:lstStyle/>
                    <a:p>
                      <a:pPr>
                        <a:lnSpc>
                          <a:spcPct val="115000"/>
                        </a:lnSpc>
                        <a:spcAft>
                          <a:spcPts val="625"/>
                        </a:spcAft>
                      </a:pPr>
                      <a:r>
                        <a:rPr lang="ru-RU" sz="1200" dirty="0">
                          <a:solidFill>
                            <a:srgbClr val="000000"/>
                          </a:solidFill>
                          <a:latin typeface="Arial"/>
                          <a:ea typeface="Times New Roman"/>
                          <a:cs typeface="Times New Roman"/>
                        </a:rPr>
                        <a:t>Игровые ситуации: «Как мама учила мишку правильно кушать».</a:t>
                      </a:r>
                      <a:endParaRPr lang="ru-RU" sz="1200" dirty="0">
                        <a:latin typeface="Calibri"/>
                        <a:ea typeface="Calibri"/>
                        <a:cs typeface="Times New Roman"/>
                      </a:endParaRPr>
                    </a:p>
                    <a:p>
                      <a:pPr>
                        <a:lnSpc>
                          <a:spcPct val="115000"/>
                        </a:lnSpc>
                        <a:spcAft>
                          <a:spcPts val="625"/>
                        </a:spcAft>
                      </a:pPr>
                      <a:r>
                        <a:rPr lang="ru-RU" sz="1200" dirty="0">
                          <a:solidFill>
                            <a:srgbClr val="000000"/>
                          </a:solidFill>
                          <a:latin typeface="Arial"/>
                          <a:ea typeface="Times New Roman"/>
                          <a:cs typeface="Times New Roman"/>
                        </a:rPr>
                        <a:t>Чтение: </a:t>
                      </a:r>
                      <a:r>
                        <a:rPr lang="ru-RU" sz="1200" dirty="0" err="1">
                          <a:solidFill>
                            <a:srgbClr val="000000"/>
                          </a:solidFill>
                          <a:latin typeface="Arial"/>
                          <a:ea typeface="Times New Roman"/>
                          <a:cs typeface="Times New Roman"/>
                        </a:rPr>
                        <a:t>потешки</a:t>
                      </a:r>
                      <a:r>
                        <a:rPr lang="ru-RU" sz="1200" dirty="0">
                          <a:solidFill>
                            <a:srgbClr val="000000"/>
                          </a:solidFill>
                          <a:latin typeface="Arial"/>
                          <a:ea typeface="Times New Roman"/>
                          <a:cs typeface="Times New Roman"/>
                        </a:rPr>
                        <a:t>: «Ладушки, ладушки», «Умница Катенька».</a:t>
                      </a:r>
                      <a:endParaRPr lang="ru-RU" sz="1200" dirty="0">
                        <a:latin typeface="Calibri"/>
                        <a:ea typeface="Calibri"/>
                        <a:cs typeface="Times New Roman"/>
                      </a:endParaRPr>
                    </a:p>
                  </a:txBody>
                  <a:tcPr marL="73025" marR="73025" marT="0" marB="0"/>
                </a:tc>
                <a:tc hMerge="1">
                  <a:txBody>
                    <a:bodyPr/>
                    <a:lstStyle/>
                    <a:p>
                      <a:pPr>
                        <a:lnSpc>
                          <a:spcPct val="115000"/>
                        </a:lnSpc>
                        <a:spcAft>
                          <a:spcPts val="625"/>
                        </a:spcAft>
                      </a:pPr>
                      <a:endParaRPr lang="ru-RU" sz="1200" dirty="0">
                        <a:latin typeface="Calibri"/>
                        <a:ea typeface="Calibri"/>
                        <a:cs typeface="Times New Roman"/>
                      </a:endParaRPr>
                    </a:p>
                  </a:txBody>
                  <a:tcPr marL="73025" marR="73025" marT="0" marB="0"/>
                </a:tc>
              </a:tr>
              <a:tr h="2455295">
                <a:tc>
                  <a:txBody>
                    <a:bodyPr/>
                    <a:lstStyle/>
                    <a:p>
                      <a:pPr algn="ctr">
                        <a:lnSpc>
                          <a:spcPct val="115000"/>
                        </a:lnSpc>
                        <a:spcAft>
                          <a:spcPts val="625"/>
                        </a:spcAft>
                      </a:pPr>
                      <a:r>
                        <a:rPr lang="ru-RU" sz="1200" i="1" dirty="0">
                          <a:solidFill>
                            <a:srgbClr val="000000"/>
                          </a:solidFill>
                          <a:latin typeface="Arial"/>
                          <a:ea typeface="Times New Roman"/>
                          <a:cs typeface="Times New Roman"/>
                        </a:rPr>
                        <a:t>Одевание – раздевание</a:t>
                      </a:r>
                      <a:endParaRPr lang="ru-RU" sz="1200" dirty="0">
                        <a:latin typeface="Calibri"/>
                        <a:ea typeface="Calibri"/>
                        <a:cs typeface="Times New Roman"/>
                      </a:endParaRPr>
                    </a:p>
                  </a:txBody>
                  <a:tcPr marL="73025" marR="0" marT="0" marB="0"/>
                </a:tc>
                <a:tc gridSpan="2">
                  <a:txBody>
                    <a:bodyPr/>
                    <a:lstStyle/>
                    <a:p>
                      <a:pPr>
                        <a:lnSpc>
                          <a:spcPct val="115000"/>
                        </a:lnSpc>
                        <a:spcAft>
                          <a:spcPts val="625"/>
                        </a:spcAft>
                      </a:pPr>
                      <a:r>
                        <a:rPr lang="ru-RU" sz="1200" dirty="0">
                          <a:solidFill>
                            <a:srgbClr val="000000"/>
                          </a:solidFill>
                          <a:latin typeface="Arial"/>
                          <a:ea typeface="Times New Roman"/>
                          <a:cs typeface="Times New Roman"/>
                        </a:rPr>
                        <a:t>Формировать навык доставать из шкафчика уличную обувь, рейтузы, кофту или свитер, куртку, шапку. Учить снимать колготки с верхней части туловища. Приучать словесно выражать просьбу о помощи, учить спокойно вести себя в раздевальной комнате.</a:t>
                      </a:r>
                      <a:endParaRPr lang="ru-RU" sz="1200" dirty="0">
                        <a:latin typeface="Calibri"/>
                        <a:ea typeface="Calibri"/>
                        <a:cs typeface="Times New Roman"/>
                      </a:endParaRPr>
                    </a:p>
                  </a:txBody>
                  <a:tcPr marL="73025" marR="0" marT="0" marB="0"/>
                </a:tc>
                <a:tc hMerge="1">
                  <a:txBody>
                    <a:bodyPr/>
                    <a:lstStyle/>
                    <a:p>
                      <a:pPr>
                        <a:lnSpc>
                          <a:spcPct val="115000"/>
                        </a:lnSpc>
                        <a:spcAft>
                          <a:spcPts val="625"/>
                        </a:spcAft>
                      </a:pPr>
                      <a:endParaRPr lang="ru-RU" sz="1200" dirty="0">
                        <a:latin typeface="Calibri"/>
                        <a:ea typeface="Calibri"/>
                        <a:cs typeface="Times New Roman"/>
                      </a:endParaRPr>
                    </a:p>
                  </a:txBody>
                  <a:tcPr marL="73025" marR="0" marT="0" marB="0"/>
                </a:tc>
                <a:tc gridSpan="2">
                  <a:txBody>
                    <a:bodyPr/>
                    <a:lstStyle/>
                    <a:p>
                      <a:pPr>
                        <a:lnSpc>
                          <a:spcPct val="115000"/>
                        </a:lnSpc>
                        <a:spcAft>
                          <a:spcPts val="625"/>
                        </a:spcAft>
                      </a:pPr>
                      <a:r>
                        <a:rPr lang="ru-RU" sz="1200" dirty="0">
                          <a:solidFill>
                            <a:srgbClr val="000000"/>
                          </a:solidFill>
                          <a:latin typeface="Arial"/>
                          <a:ea typeface="Times New Roman"/>
                          <a:cs typeface="Times New Roman"/>
                        </a:rPr>
                        <a:t>Дидактические игры: «Оденем куклу на прогулку», «Разденем куклу после прогулки».</a:t>
                      </a:r>
                      <a:endParaRPr lang="ru-RU" sz="1200" dirty="0">
                        <a:latin typeface="Calibri"/>
                        <a:ea typeface="Calibri"/>
                        <a:cs typeface="Times New Roman"/>
                      </a:endParaRPr>
                    </a:p>
                    <a:p>
                      <a:pPr>
                        <a:lnSpc>
                          <a:spcPct val="115000"/>
                        </a:lnSpc>
                        <a:spcAft>
                          <a:spcPts val="625"/>
                        </a:spcAft>
                      </a:pPr>
                      <a:r>
                        <a:rPr lang="ru-RU" sz="1200" dirty="0">
                          <a:solidFill>
                            <a:srgbClr val="000000"/>
                          </a:solidFill>
                          <a:latin typeface="Arial"/>
                          <a:ea typeface="Times New Roman"/>
                          <a:cs typeface="Times New Roman"/>
                        </a:rPr>
                        <a:t>Дидактические упражнения: «Туфельки поссорились - подружились», «Сделаем из носочка гармошку», «Покажем кукле (мишке, зайчику), где лежат наши вещи».</a:t>
                      </a:r>
                      <a:endParaRPr lang="ru-RU" sz="1200" dirty="0">
                        <a:latin typeface="Calibri"/>
                        <a:ea typeface="Calibri"/>
                        <a:cs typeface="Times New Roman"/>
                      </a:endParaRPr>
                    </a:p>
                    <a:p>
                      <a:pPr>
                        <a:lnSpc>
                          <a:spcPct val="115000"/>
                        </a:lnSpc>
                        <a:spcAft>
                          <a:spcPts val="625"/>
                        </a:spcAft>
                      </a:pPr>
                      <a:r>
                        <a:rPr lang="ru-RU" sz="1200" dirty="0">
                          <a:solidFill>
                            <a:srgbClr val="000000"/>
                          </a:solidFill>
                          <a:latin typeface="Arial"/>
                          <a:ea typeface="Times New Roman"/>
                          <a:cs typeface="Times New Roman"/>
                        </a:rPr>
                        <a:t>Чтение: </a:t>
                      </a:r>
                      <a:r>
                        <a:rPr lang="ru-RU" sz="1200" dirty="0" err="1">
                          <a:solidFill>
                            <a:srgbClr val="000000"/>
                          </a:solidFill>
                          <a:latin typeface="Arial"/>
                          <a:ea typeface="Times New Roman"/>
                          <a:cs typeface="Times New Roman"/>
                        </a:rPr>
                        <a:t>потешка</a:t>
                      </a:r>
                      <a:r>
                        <a:rPr lang="ru-RU" sz="1200" dirty="0">
                          <a:solidFill>
                            <a:srgbClr val="000000"/>
                          </a:solidFill>
                          <a:latin typeface="Arial"/>
                          <a:ea typeface="Times New Roman"/>
                          <a:cs typeface="Times New Roman"/>
                        </a:rPr>
                        <a:t> «Наша Маша </a:t>
                      </a:r>
                      <a:r>
                        <a:rPr lang="ru-RU" sz="1200" dirty="0" err="1">
                          <a:solidFill>
                            <a:srgbClr val="000000"/>
                          </a:solidFill>
                          <a:latin typeface="Arial"/>
                          <a:ea typeface="Times New Roman"/>
                          <a:cs typeface="Times New Roman"/>
                        </a:rPr>
                        <a:t>маленька</a:t>
                      </a:r>
                      <a:r>
                        <a:rPr lang="ru-RU" sz="1200" dirty="0">
                          <a:solidFill>
                            <a:srgbClr val="000000"/>
                          </a:solidFill>
                          <a:latin typeface="Arial"/>
                          <a:ea typeface="Times New Roman"/>
                          <a:cs typeface="Times New Roman"/>
                        </a:rPr>
                        <a:t>», З.Александрова «Катя в яслях»</a:t>
                      </a:r>
                      <a:endParaRPr lang="ru-RU" sz="1200" dirty="0">
                        <a:latin typeface="Calibri"/>
                        <a:ea typeface="Calibri"/>
                        <a:cs typeface="Times New Roman"/>
                      </a:endParaRPr>
                    </a:p>
                  </a:txBody>
                  <a:tcPr marL="73025" marR="73025" marT="0" marB="0"/>
                </a:tc>
                <a:tc hMerge="1">
                  <a:txBody>
                    <a:bodyPr/>
                    <a:lstStyle/>
                    <a:p>
                      <a:pPr>
                        <a:lnSpc>
                          <a:spcPct val="115000"/>
                        </a:lnSpc>
                        <a:spcAft>
                          <a:spcPts val="625"/>
                        </a:spcAft>
                      </a:pPr>
                      <a:endParaRPr lang="ru-RU" sz="1200" dirty="0">
                        <a:latin typeface="Calibri"/>
                        <a:ea typeface="Calibri"/>
                        <a:cs typeface="Times New Roman"/>
                      </a:endParaRPr>
                    </a:p>
                  </a:txBody>
                  <a:tcPr marL="73025" marR="73025" marT="0" marB="0"/>
                </a:tc>
              </a:tr>
              <a:tr h="1887211">
                <a:tc>
                  <a:txBody>
                    <a:bodyPr/>
                    <a:lstStyle/>
                    <a:p>
                      <a:pPr algn="ctr">
                        <a:lnSpc>
                          <a:spcPct val="115000"/>
                        </a:lnSpc>
                        <a:spcAft>
                          <a:spcPts val="625"/>
                        </a:spcAft>
                      </a:pPr>
                      <a:r>
                        <a:rPr lang="ru-RU" sz="1200" i="1">
                          <a:solidFill>
                            <a:srgbClr val="000000"/>
                          </a:solidFill>
                          <a:latin typeface="Arial"/>
                          <a:ea typeface="Times New Roman"/>
                          <a:cs typeface="Times New Roman"/>
                        </a:rPr>
                        <a:t>Умывание</a:t>
                      </a:r>
                      <a:endParaRPr lang="ru-RU" sz="1200">
                        <a:latin typeface="Calibri"/>
                        <a:ea typeface="Calibri"/>
                        <a:cs typeface="Times New Roman"/>
                      </a:endParaRPr>
                    </a:p>
                  </a:txBody>
                  <a:tcPr marL="73025" marR="0" marT="0" marB="0"/>
                </a:tc>
                <a:tc gridSpan="2">
                  <a:txBody>
                    <a:bodyPr/>
                    <a:lstStyle/>
                    <a:p>
                      <a:pPr>
                        <a:lnSpc>
                          <a:spcPct val="115000"/>
                        </a:lnSpc>
                        <a:spcAft>
                          <a:spcPts val="625"/>
                        </a:spcAft>
                      </a:pPr>
                      <a:r>
                        <a:rPr lang="ru-RU" sz="1200" dirty="0">
                          <a:solidFill>
                            <a:srgbClr val="000000"/>
                          </a:solidFill>
                          <a:latin typeface="Arial"/>
                          <a:ea typeface="Times New Roman"/>
                          <a:cs typeface="Times New Roman"/>
                        </a:rPr>
                        <a:t>Формировать навык брать мыло из мыльницы, с помощью взрослых намыливать руки, класть мыло на место, тереть ладошки друг друга, смывать мыло, полотенца, с помощью взрослого вытирать руки.</a:t>
                      </a:r>
                      <a:endParaRPr lang="ru-RU" sz="1200" dirty="0">
                        <a:latin typeface="Calibri"/>
                        <a:ea typeface="Calibri"/>
                        <a:cs typeface="Times New Roman"/>
                      </a:endParaRPr>
                    </a:p>
                    <a:p>
                      <a:pPr>
                        <a:lnSpc>
                          <a:spcPct val="115000"/>
                        </a:lnSpc>
                        <a:spcAft>
                          <a:spcPts val="625"/>
                        </a:spcAft>
                      </a:pPr>
                      <a:r>
                        <a:rPr lang="ru-RU" sz="1200" dirty="0">
                          <a:solidFill>
                            <a:srgbClr val="000000"/>
                          </a:solidFill>
                          <a:latin typeface="Arial"/>
                          <a:ea typeface="Times New Roman"/>
                          <a:cs typeface="Times New Roman"/>
                        </a:rPr>
                        <a:t>Приучать пользоваться носовым платком.</a:t>
                      </a:r>
                      <a:endParaRPr lang="ru-RU" sz="1200" dirty="0">
                        <a:latin typeface="Calibri"/>
                        <a:ea typeface="Calibri"/>
                        <a:cs typeface="Times New Roman"/>
                      </a:endParaRPr>
                    </a:p>
                  </a:txBody>
                  <a:tcPr marL="73025" marR="0" marT="0" marB="0"/>
                </a:tc>
                <a:tc hMerge="1">
                  <a:txBody>
                    <a:bodyPr/>
                    <a:lstStyle/>
                    <a:p>
                      <a:pPr>
                        <a:lnSpc>
                          <a:spcPct val="115000"/>
                        </a:lnSpc>
                        <a:spcAft>
                          <a:spcPts val="625"/>
                        </a:spcAft>
                      </a:pPr>
                      <a:endParaRPr lang="ru-RU" sz="1200" dirty="0">
                        <a:latin typeface="Calibri"/>
                        <a:ea typeface="Calibri"/>
                        <a:cs typeface="Times New Roman"/>
                      </a:endParaRPr>
                    </a:p>
                  </a:txBody>
                  <a:tcPr marL="73025" marR="0" marT="0" marB="0"/>
                </a:tc>
                <a:tc gridSpan="2">
                  <a:txBody>
                    <a:bodyPr/>
                    <a:lstStyle/>
                    <a:p>
                      <a:pPr>
                        <a:lnSpc>
                          <a:spcPct val="115000"/>
                        </a:lnSpc>
                        <a:spcAft>
                          <a:spcPts val="625"/>
                        </a:spcAft>
                      </a:pPr>
                      <a:r>
                        <a:rPr lang="ru-RU" sz="1200" dirty="0">
                          <a:solidFill>
                            <a:srgbClr val="000000"/>
                          </a:solidFill>
                          <a:latin typeface="Arial"/>
                          <a:ea typeface="Times New Roman"/>
                          <a:cs typeface="Times New Roman"/>
                        </a:rPr>
                        <a:t>Дидактическое упражнение «Как мы моем ладошки и отжимаем ручки».</a:t>
                      </a:r>
                      <a:endParaRPr lang="ru-RU" sz="1200" dirty="0">
                        <a:latin typeface="Calibri"/>
                        <a:ea typeface="Calibri"/>
                        <a:cs typeface="Times New Roman"/>
                      </a:endParaRPr>
                    </a:p>
                    <a:p>
                      <a:pPr>
                        <a:lnSpc>
                          <a:spcPct val="115000"/>
                        </a:lnSpc>
                        <a:spcAft>
                          <a:spcPts val="625"/>
                        </a:spcAft>
                      </a:pPr>
                      <a:r>
                        <a:rPr lang="ru-RU" sz="1200" dirty="0">
                          <a:solidFill>
                            <a:srgbClr val="000000"/>
                          </a:solidFill>
                          <a:latin typeface="Arial"/>
                          <a:ea typeface="Times New Roman"/>
                          <a:cs typeface="Times New Roman"/>
                        </a:rPr>
                        <a:t>Рассматривание и беседа по картинкам: «Дети моют ручки», «Мама моет дочку».</a:t>
                      </a:r>
                      <a:endParaRPr lang="ru-RU" sz="1200" dirty="0">
                        <a:latin typeface="Calibri"/>
                        <a:ea typeface="Calibri"/>
                        <a:cs typeface="Times New Roman"/>
                      </a:endParaRPr>
                    </a:p>
                    <a:p>
                      <a:pPr>
                        <a:lnSpc>
                          <a:spcPct val="115000"/>
                        </a:lnSpc>
                        <a:spcAft>
                          <a:spcPts val="625"/>
                        </a:spcAft>
                      </a:pPr>
                      <a:r>
                        <a:rPr lang="ru-RU" sz="1200" dirty="0">
                          <a:solidFill>
                            <a:srgbClr val="000000"/>
                          </a:solidFill>
                          <a:latin typeface="Arial"/>
                          <a:ea typeface="Times New Roman"/>
                          <a:cs typeface="Times New Roman"/>
                        </a:rPr>
                        <a:t>Чтение: </a:t>
                      </a:r>
                      <a:r>
                        <a:rPr lang="ru-RU" sz="1200" dirty="0" err="1">
                          <a:solidFill>
                            <a:srgbClr val="000000"/>
                          </a:solidFill>
                          <a:latin typeface="Arial"/>
                          <a:ea typeface="Times New Roman"/>
                          <a:cs typeface="Times New Roman"/>
                        </a:rPr>
                        <a:t>потешки</a:t>
                      </a:r>
                      <a:r>
                        <a:rPr lang="ru-RU" sz="1200" dirty="0">
                          <a:solidFill>
                            <a:srgbClr val="000000"/>
                          </a:solidFill>
                          <a:latin typeface="Arial"/>
                          <a:ea typeface="Times New Roman"/>
                          <a:cs typeface="Times New Roman"/>
                        </a:rPr>
                        <a:t>: «Водичка-водичка, умой моё личико», «Гуси лебеди летели».</a:t>
                      </a:r>
                      <a:endParaRPr lang="ru-RU" sz="1200" dirty="0">
                        <a:latin typeface="Calibri"/>
                        <a:ea typeface="Calibri"/>
                        <a:cs typeface="Times New Roman"/>
                      </a:endParaRPr>
                    </a:p>
                  </a:txBody>
                  <a:tcPr marL="73025" marR="73025" marT="0" marB="0"/>
                </a:tc>
                <a:tc hMerge="1">
                  <a:txBody>
                    <a:bodyPr/>
                    <a:lstStyle/>
                    <a:p>
                      <a:pPr>
                        <a:lnSpc>
                          <a:spcPct val="115000"/>
                        </a:lnSpc>
                        <a:spcAft>
                          <a:spcPts val="625"/>
                        </a:spcAft>
                      </a:pPr>
                      <a:endParaRPr lang="ru-RU" sz="1200" dirty="0">
                        <a:latin typeface="Calibri"/>
                        <a:ea typeface="Calibri"/>
                        <a:cs typeface="Times New Roman"/>
                      </a:endParaRPr>
                    </a:p>
                  </a:txBody>
                  <a:tcPr marL="73025" marR="73025" marT="0" marB="0"/>
                </a:tc>
              </a:tr>
            </a:tbl>
          </a:graphicData>
        </a:graphic>
      </p:graphicFrame>
    </p:spTree>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Autofit/>
          </a:bodyPr>
          <a:lstStyle/>
          <a:p>
            <a:pPr algn="ctr"/>
            <a:r>
              <a:rPr lang="ru-RU" sz="4000" b="1" dirty="0" smtClean="0">
                <a:solidFill>
                  <a:srgbClr val="C00000"/>
                </a:solidFill>
              </a:rPr>
              <a:t>Мониторинг </a:t>
            </a:r>
            <a:r>
              <a:rPr lang="ru-RU" sz="4000" b="1" dirty="0" err="1" smtClean="0">
                <a:solidFill>
                  <a:srgbClr val="C00000"/>
                </a:solidFill>
              </a:rPr>
              <a:t>сформированности</a:t>
            </a:r>
            <a:r>
              <a:rPr lang="ru-RU" sz="4000" b="1" dirty="0" smtClean="0">
                <a:solidFill>
                  <a:srgbClr val="C00000"/>
                </a:solidFill>
              </a:rPr>
              <a:t> культурно-гигиенических навыков </a:t>
            </a:r>
            <a:endParaRPr lang="ru-RU" sz="4000" b="1" dirty="0">
              <a:solidFill>
                <a:srgbClr val="C00000"/>
              </a:solidFill>
            </a:endParaRPr>
          </a:p>
        </p:txBody>
      </p:sp>
      <p:sp>
        <p:nvSpPr>
          <p:cNvPr id="3" name="Содержимое 2"/>
          <p:cNvSpPr>
            <a:spLocks noGrp="1"/>
          </p:cNvSpPr>
          <p:nvPr>
            <p:ph idx="1"/>
          </p:nvPr>
        </p:nvSpPr>
        <p:spPr/>
        <p:txBody>
          <a:bodyPr/>
          <a:lstStyle/>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r>
              <a:rPr lang="ru-RU" b="1" dirty="0" smtClean="0">
                <a:solidFill>
                  <a:srgbClr val="002060"/>
                </a:solidFill>
              </a:rPr>
              <a:t>При поступлении в МДОУ, сентябрь 2019</a:t>
            </a:r>
            <a:endParaRPr lang="ru-RU" b="1" dirty="0">
              <a:solidFill>
                <a:srgbClr val="002060"/>
              </a:solidFill>
            </a:endParaRPr>
          </a:p>
        </p:txBody>
      </p:sp>
      <p:pic>
        <p:nvPicPr>
          <p:cNvPr id="56322" name="Picture 2" descr="http://player.myshared.ru/4/241855/slides/slide_18.jpg"/>
          <p:cNvPicPr>
            <a:picLocks noChangeAspect="1" noChangeArrowheads="1"/>
          </p:cNvPicPr>
          <p:nvPr/>
        </p:nvPicPr>
        <p:blipFill>
          <a:blip r:embed="rId2" cstate="print"/>
          <a:srcRect t="28846" b="10377"/>
          <a:stretch>
            <a:fillRect/>
          </a:stretch>
        </p:blipFill>
        <p:spPr bwMode="auto">
          <a:xfrm>
            <a:off x="714348" y="1857364"/>
            <a:ext cx="7620000" cy="2928958"/>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457200" y="142852"/>
            <a:ext cx="8229600" cy="714380"/>
          </a:xfrm>
        </p:spPr>
        <p:txBody>
          <a:bodyPr>
            <a:noAutofit/>
          </a:bodyPr>
          <a:lstStyle/>
          <a:p>
            <a:pPr algn="ctr"/>
            <a:r>
              <a:rPr lang="ru-RU" sz="4000" b="1" dirty="0" smtClean="0">
                <a:solidFill>
                  <a:srgbClr val="C00000"/>
                </a:solidFill>
              </a:rPr>
              <a:t>Предметно-развивающая среда</a:t>
            </a:r>
            <a:endParaRPr lang="ru-RU" sz="4000" b="1" dirty="0">
              <a:solidFill>
                <a:srgbClr val="C00000"/>
              </a:solidFill>
            </a:endParaRPr>
          </a:p>
        </p:txBody>
      </p:sp>
      <p:pic>
        <p:nvPicPr>
          <p:cNvPr id="5" name="Содержимое 4" descr="DSC05418.JPG"/>
          <p:cNvPicPr>
            <a:picLocks noGrp="1" noChangeAspect="1"/>
          </p:cNvPicPr>
          <p:nvPr>
            <p:ph idx="1"/>
          </p:nvPr>
        </p:nvPicPr>
        <p:blipFill>
          <a:blip r:embed="rId2" cstate="print"/>
          <a:stretch>
            <a:fillRect/>
          </a:stretch>
        </p:blipFill>
        <p:spPr>
          <a:xfrm>
            <a:off x="428596" y="1071546"/>
            <a:ext cx="3499263" cy="1966906"/>
          </a:xfrm>
        </p:spPr>
      </p:pic>
      <p:pic>
        <p:nvPicPr>
          <p:cNvPr id="4098" name="Picture 2" descr="F:\ГМО АПРЕЛ 2019 ФОТО\20190118_120209.jpg"/>
          <p:cNvPicPr>
            <a:picLocks noChangeAspect="1" noChangeArrowheads="1"/>
          </p:cNvPicPr>
          <p:nvPr/>
        </p:nvPicPr>
        <p:blipFill>
          <a:blip r:embed="rId3" cstate="print"/>
          <a:srcRect/>
          <a:stretch>
            <a:fillRect/>
          </a:stretch>
        </p:blipFill>
        <p:spPr bwMode="auto">
          <a:xfrm>
            <a:off x="5857884" y="2571744"/>
            <a:ext cx="3071816" cy="4095755"/>
          </a:xfrm>
          <a:prstGeom prst="rect">
            <a:avLst/>
          </a:prstGeom>
          <a:noFill/>
        </p:spPr>
      </p:pic>
      <p:pic>
        <p:nvPicPr>
          <p:cNvPr id="4100" name="Picture 4" descr="F:\ГМО АПРЕЛ 2019 ФОТО\271020143214.jpg"/>
          <p:cNvPicPr>
            <a:picLocks noChangeAspect="1" noChangeArrowheads="1"/>
          </p:cNvPicPr>
          <p:nvPr/>
        </p:nvPicPr>
        <p:blipFill>
          <a:blip r:embed="rId4" cstate="print"/>
          <a:srcRect/>
          <a:stretch>
            <a:fillRect/>
          </a:stretch>
        </p:blipFill>
        <p:spPr bwMode="auto">
          <a:xfrm>
            <a:off x="500035" y="4000504"/>
            <a:ext cx="3452804" cy="2589604"/>
          </a:xfrm>
          <a:prstGeom prst="rect">
            <a:avLst/>
          </a:prstGeom>
          <a:noFill/>
        </p:spPr>
      </p:pic>
    </p:spTree>
  </p:cSld>
  <p:clrMapOvr>
    <a:masterClrMapping/>
  </p:clrMapOvr>
  <p:transition spd="slow">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резентация КГН Георгиу А.И.">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 КГН Георгиу А.И.</Template>
  <TotalTime>570</TotalTime>
  <Words>772</Words>
  <Application>Microsoft Office PowerPoint</Application>
  <PresentationFormat>Экран (4:3)</PresentationFormat>
  <Paragraphs>319</Paragraphs>
  <Slides>41</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Презентация КГН Георгиу А.И.</vt:lpstr>
      <vt:lpstr>Слайд 1</vt:lpstr>
      <vt:lpstr>     </vt:lpstr>
      <vt:lpstr>Слайд 3</vt:lpstr>
      <vt:lpstr>Значение культурно-гигиенических навыков </vt:lpstr>
      <vt:lpstr>Формирование культурно-гигиенических навыков в условиях  ФГОС</vt:lpstr>
      <vt:lpstr>     «От рождения до школы» примерная общеобразовательная программа дошкольного образования (основные цели и задачи)</vt:lpstr>
      <vt:lpstr>Слайд 7</vt:lpstr>
      <vt:lpstr>Мониторинг сформированности культурно-гигиенических навыков </vt:lpstr>
      <vt:lpstr>Предметно-развивающая среда</vt:lpstr>
      <vt:lpstr>Предметно-развивающая среда</vt:lpstr>
      <vt:lpstr>Слайд 11</vt:lpstr>
      <vt:lpstr>Предметно-развивающая среда</vt:lpstr>
      <vt:lpstr>Методы для формирования КГН</vt:lpstr>
      <vt:lpstr>Наглядные методы</vt:lpstr>
      <vt:lpstr>Наглядные методы</vt:lpstr>
      <vt:lpstr>Наглядные методы</vt:lpstr>
      <vt:lpstr>Словесные методы</vt:lpstr>
      <vt:lpstr>Слайд 18</vt:lpstr>
      <vt:lpstr>Слайд 19</vt:lpstr>
      <vt:lpstr>Практические методы</vt:lpstr>
      <vt:lpstr>Слайд 21</vt:lpstr>
      <vt:lpstr>Утренняя гимнастика</vt:lpstr>
      <vt:lpstr>Режимные моменты</vt:lpstr>
      <vt:lpstr>ВИДЕО</vt:lpstr>
      <vt:lpstr>Режимные моменты</vt:lpstr>
      <vt:lpstr>Режимные моменты</vt:lpstr>
      <vt:lpstr>Режимные моменты</vt:lpstr>
      <vt:lpstr>Режимные моменты</vt:lpstr>
      <vt:lpstr>Режимные моменты</vt:lpstr>
      <vt:lpstr>Режимные моменты</vt:lpstr>
      <vt:lpstr>Режимные моменты</vt:lpstr>
      <vt:lpstr>Режимные моменты</vt:lpstr>
      <vt:lpstr>Слайд 33</vt:lpstr>
      <vt:lpstr>Слайд 34</vt:lpstr>
      <vt:lpstr>Слайд 35</vt:lpstr>
      <vt:lpstr>Слайд 36</vt:lpstr>
      <vt:lpstr>Проектная деятельность</vt:lpstr>
      <vt:lpstr>Работа с родителями</vt:lpstr>
      <vt:lpstr>Работа с родителями</vt:lpstr>
      <vt:lpstr>Мониторинг сформированности культурно-гигиенических навыков </vt:lpstr>
      <vt:lpstr>Слайд 41</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Михеева</dc:creator>
  <cp:lastModifiedBy>Михеева</cp:lastModifiedBy>
  <cp:revision>61</cp:revision>
  <dcterms:created xsi:type="dcterms:W3CDTF">2019-03-15T07:02:49Z</dcterms:created>
  <dcterms:modified xsi:type="dcterms:W3CDTF">2019-04-08T07:09:20Z</dcterms:modified>
</cp:coreProperties>
</file>